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64" r:id="rId4"/>
    <p:sldId id="265" r:id="rId5"/>
    <p:sldId id="267" r:id="rId6"/>
    <p:sldId id="268" r:id="rId7"/>
    <p:sldId id="272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00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5026" autoAdjust="0"/>
  </p:normalViewPr>
  <p:slideViewPr>
    <p:cSldViewPr>
      <p:cViewPr>
        <p:scale>
          <a:sx n="70" d="100"/>
          <a:sy n="70" d="100"/>
        </p:scale>
        <p:origin x="-45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8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9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2012/2/10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432" y="1437427"/>
            <a:ext cx="9971992" cy="165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/>
              <a:t>Context-Aware Search Personalization with Concept Preference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</a:rPr>
              <a:t>CIKM’11</a:t>
            </a:r>
            <a:endParaRPr lang="en-US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Query </a:t>
            </a:r>
            <a:r>
              <a:rPr lang="en-US" altLang="zh-TW" dirty="0" smtClean="0"/>
              <a:t>relevance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Utilize query reformulation taxonomy to evaluate the relevance between queries</a:t>
            </a:r>
          </a:p>
          <a:p>
            <a:r>
              <a:rPr lang="en-US" altLang="zh-TW" dirty="0" smtClean="0"/>
              <a:t>Detect </a:t>
            </a:r>
            <a:r>
              <a:rPr lang="en-US" altLang="zh-TW" dirty="0"/>
              <a:t>a certain type of change </a:t>
            </a:r>
            <a:r>
              <a:rPr lang="en-US" altLang="zh-TW" dirty="0" smtClean="0"/>
              <a:t>between two </a:t>
            </a:r>
            <a:r>
              <a:rPr lang="en-US" altLang="zh-TW" dirty="0"/>
              <a:t>queries.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4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 relevance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7632848" cy="557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3162"/>
            <a:ext cx="5688632" cy="41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2028" y="297618"/>
            <a:ext cx="20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horses race -&gt; horse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74323" y="280422"/>
            <a:ext cx="542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reformulation : </a:t>
            </a:r>
            <a:r>
              <a:rPr lang="en-US" altLang="zh-TW" dirty="0" err="1" smtClean="0"/>
              <a:t>RemoveWords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SingularAndPlural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474323" y="666950"/>
            <a:ext cx="475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Single reformulation, damage the query integrity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816295" y="1285085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474323" y="1141940"/>
            <a:ext cx="677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Multiple reformulation, </a:t>
            </a:r>
          </a:p>
          <a:p>
            <a:r>
              <a:rPr lang="en-US" altLang="zh-TW" dirty="0" smtClean="0"/>
              <a:t>reformulate queries by combining  more than one reformulation types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474323" y="1916832"/>
            <a:ext cx="642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Enumerating each combination of reformulation types is infeasible</a:t>
            </a:r>
          </a:p>
          <a:p>
            <a:r>
              <a:rPr lang="en-US" altLang="zh-TW" dirty="0" smtClean="0"/>
              <a:t>Train SVM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8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SERPs </a:t>
            </a:r>
            <a:r>
              <a:rPr lang="en-US" altLang="zh-TW" dirty="0" smtClean="0"/>
              <a:t>Similarity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limitation of taxonomy-based method is that it </a:t>
            </a:r>
            <a:r>
              <a:rPr lang="en-US" altLang="zh-TW" sz="2400" dirty="0" smtClean="0"/>
              <a:t>can’t </a:t>
            </a:r>
            <a:r>
              <a:rPr lang="en-US" altLang="zh-TW" sz="2400" dirty="0"/>
              <a:t>capture reformulations beyond the </a:t>
            </a:r>
            <a:r>
              <a:rPr lang="en-US" altLang="zh-TW" sz="2400" dirty="0" smtClean="0"/>
              <a:t>predefined taxonomy</a:t>
            </a:r>
          </a:p>
          <a:p>
            <a:r>
              <a:rPr lang="en-US" altLang="zh-TW" sz="2400" dirty="0"/>
              <a:t>For each query q, we </a:t>
            </a:r>
            <a:r>
              <a:rPr lang="en-US" altLang="zh-TW" sz="2400" dirty="0" smtClean="0"/>
              <a:t>extract concepts </a:t>
            </a:r>
            <a:r>
              <a:rPr lang="en-US" altLang="zh-TW" sz="2400" dirty="0"/>
              <a:t>from the top 100 snippets returned by the </a:t>
            </a:r>
            <a:r>
              <a:rPr lang="en-US" altLang="zh-TW" sz="2400" dirty="0" smtClean="0"/>
              <a:t>search engine </a:t>
            </a:r>
            <a:r>
              <a:rPr lang="en-US" altLang="zh-TW" sz="2400" dirty="0"/>
              <a:t>and then the query is represented as a concept </a:t>
            </a:r>
            <a:r>
              <a:rPr lang="en-US" altLang="zh-TW" sz="2400" dirty="0" smtClean="0"/>
              <a:t>vector </a:t>
            </a:r>
            <a:r>
              <a:rPr lang="en-US" altLang="zh-TW" sz="2400" dirty="0" err="1" smtClean="0"/>
              <a:t>C</a:t>
            </a:r>
            <a:r>
              <a:rPr lang="en-US" altLang="zh-TW" sz="2400" baseline="-25000" dirty="0" err="1" smtClean="0"/>
              <a:t>q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565304" cy="9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Context Discovery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3145"/>
            <a:ext cx="6552728" cy="55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Concept Preference </a:t>
            </a:r>
            <a:r>
              <a:rPr lang="en-US" altLang="zh-TW" dirty="0" smtClean="0"/>
              <a:t>Derivation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Clickthrough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Users </a:t>
            </a:r>
            <a:r>
              <a:rPr lang="en-US" altLang="zh-TW" dirty="0"/>
              <a:t>scan the results in order from top to bottom.</a:t>
            </a:r>
          </a:p>
          <a:p>
            <a:pPr lvl="1"/>
            <a:r>
              <a:rPr lang="en-US" altLang="zh-TW" dirty="0" smtClean="0"/>
              <a:t>Users </a:t>
            </a:r>
            <a:r>
              <a:rPr lang="en-US" altLang="zh-TW" dirty="0"/>
              <a:t>at least read the top two result snippets and </a:t>
            </a:r>
            <a:r>
              <a:rPr lang="en-US" altLang="zh-TW" dirty="0" smtClean="0"/>
              <a:t>the first </a:t>
            </a:r>
            <a:r>
              <a:rPr lang="en-US" altLang="zh-TW" dirty="0"/>
              <a:t>one is much more likely to be clicked on.</a:t>
            </a:r>
          </a:p>
          <a:p>
            <a:pPr lvl="1"/>
            <a:r>
              <a:rPr lang="en-US" altLang="zh-TW" dirty="0" smtClean="0"/>
              <a:t>Users </a:t>
            </a:r>
            <a:r>
              <a:rPr lang="en-US" altLang="zh-TW" dirty="0"/>
              <a:t>read one snippet below any they click on.</a:t>
            </a:r>
          </a:p>
          <a:p>
            <a:r>
              <a:rPr lang="en-US" altLang="zh-TW" dirty="0" smtClean="0"/>
              <a:t>User's examination </a:t>
            </a:r>
            <a:r>
              <a:rPr lang="en-US" altLang="zh-TW" dirty="0"/>
              <a:t>range of the search </a:t>
            </a:r>
            <a:r>
              <a:rPr lang="en-US" altLang="zh-TW" dirty="0" smtClean="0"/>
              <a:t>results</a:t>
            </a:r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a snippet ranked </a:t>
            </a:r>
            <a:r>
              <a:rPr lang="en-US" altLang="zh-TW" dirty="0" err="1"/>
              <a:t>i</a:t>
            </a:r>
            <a:r>
              <a:rPr lang="en-US" altLang="zh-TW" dirty="0"/>
              <a:t> is the last snippet that a </a:t>
            </a:r>
            <a:r>
              <a:rPr lang="en-US" altLang="zh-TW" dirty="0" smtClean="0"/>
              <a:t>user clicked </a:t>
            </a:r>
            <a:r>
              <a:rPr lang="en-US" altLang="zh-TW" dirty="0"/>
              <a:t>on the result, the examination range of the </a:t>
            </a:r>
            <a:r>
              <a:rPr lang="en-US" altLang="zh-TW" dirty="0" smtClean="0"/>
              <a:t>result </a:t>
            </a:r>
            <a:r>
              <a:rPr lang="en-US" altLang="zh-TW" dirty="0"/>
              <a:t>is 1 </a:t>
            </a:r>
            <a:r>
              <a:rPr lang="en-US" altLang="zh-TW" dirty="0" smtClean="0"/>
              <a:t>-&gt; </a:t>
            </a:r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 + 1).</a:t>
            </a:r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no snippet is clicked on the result, the </a:t>
            </a:r>
            <a:r>
              <a:rPr lang="en-US" altLang="zh-TW" dirty="0" smtClean="0"/>
              <a:t>examination range </a:t>
            </a:r>
            <a:r>
              <a:rPr lang="en-US" altLang="zh-TW" dirty="0"/>
              <a:t>of the result is 1 -&gt; 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8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Preference Derivation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Assume (s</a:t>
            </a:r>
            <a:r>
              <a:rPr lang="en-US" altLang="zh-TW" baseline="-25000" dirty="0"/>
              <a:t>1</a:t>
            </a:r>
            <a:r>
              <a:rPr lang="en-US" altLang="zh-TW" dirty="0"/>
              <a:t>,s</a:t>
            </a:r>
            <a:r>
              <a:rPr lang="en-US" altLang="zh-TW" baseline="-25000" dirty="0"/>
              <a:t>2</a:t>
            </a:r>
            <a:r>
              <a:rPr lang="en-US" altLang="zh-TW" dirty="0"/>
              <a:t>…) is the ranking of snippets arising from query q, the corresponding concept set for each snippet is denoted as (C</a:t>
            </a:r>
            <a:r>
              <a:rPr lang="en-US" altLang="zh-TW" baseline="-25000" dirty="0"/>
              <a:t>1</a:t>
            </a:r>
            <a:r>
              <a:rPr lang="en-US" altLang="zh-TW" dirty="0"/>
              <a:t>,C</a:t>
            </a:r>
            <a:r>
              <a:rPr lang="en-US" altLang="zh-TW" baseline="-25000" dirty="0"/>
              <a:t>2</a:t>
            </a:r>
            <a:r>
              <a:rPr lang="en-US" altLang="zh-TW" dirty="0"/>
              <a:t>…).</a:t>
            </a:r>
            <a:endParaRPr lang="en-US" altLang="zh-TW" dirty="0" smtClean="0"/>
          </a:p>
          <a:p>
            <a:r>
              <a:rPr lang="en-US" altLang="zh-TW" dirty="0" smtClean="0"/>
              <a:t>Click </a:t>
            </a:r>
            <a:r>
              <a:rPr lang="en-US" altLang="zh-TW" dirty="0"/>
              <a:t>&gt;</a:t>
            </a:r>
            <a:r>
              <a:rPr lang="en-US" altLang="zh-TW" baseline="-25000" dirty="0"/>
              <a:t>q</a:t>
            </a:r>
            <a:r>
              <a:rPr lang="en-US" altLang="zh-TW" dirty="0"/>
              <a:t> Skip Above: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 err="1" smtClean="0"/>
              <a:t>s</a:t>
            </a:r>
            <a:r>
              <a:rPr lang="en-US" altLang="zh-TW" sz="3200" baseline="-25000" dirty="0" err="1"/>
              <a:t>i</a:t>
            </a:r>
            <a:r>
              <a:rPr lang="en-US" altLang="zh-TW" dirty="0" smtClean="0"/>
              <a:t> is </a:t>
            </a:r>
            <a:r>
              <a:rPr lang="en-US" altLang="zh-TW" dirty="0"/>
              <a:t>clicked while </a:t>
            </a:r>
            <a:r>
              <a:rPr lang="en-US" altLang="zh-TW" dirty="0" err="1"/>
              <a:t>s</a:t>
            </a:r>
            <a:r>
              <a:rPr lang="en-US" altLang="zh-TW" sz="3200" baseline="-25000" dirty="0" err="1"/>
              <a:t>j</a:t>
            </a:r>
            <a:r>
              <a:rPr lang="en-US" altLang="zh-TW" dirty="0"/>
              <a:t> is not clicked and </a:t>
            </a:r>
            <a:r>
              <a:rPr lang="en-US" altLang="zh-TW" dirty="0" err="1"/>
              <a:t>i</a:t>
            </a:r>
            <a:r>
              <a:rPr lang="en-US" altLang="zh-TW" dirty="0"/>
              <a:t> &gt; j, derive a </a:t>
            </a:r>
            <a:r>
              <a:rPr lang="en-US" altLang="zh-TW" dirty="0" smtClean="0"/>
              <a:t>concept preference </a:t>
            </a:r>
            <a:r>
              <a:rPr lang="en-US" altLang="zh-TW" dirty="0" err="1" smtClean="0"/>
              <a:t>judgement</a:t>
            </a:r>
            <a:r>
              <a:rPr lang="en-US" altLang="zh-TW" dirty="0" smtClean="0"/>
              <a:t>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a</a:t>
            </a:r>
            <a:r>
              <a:rPr lang="en-US" altLang="zh-TW" dirty="0"/>
              <a:t> &gt;</a:t>
            </a:r>
            <a:r>
              <a:rPr lang="en-US" altLang="zh-TW" sz="3200" baseline="-25000" dirty="0"/>
              <a:t>q</a:t>
            </a:r>
            <a:r>
              <a:rPr lang="en-US" altLang="zh-TW" dirty="0"/>
              <a:t>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b</a:t>
            </a:r>
            <a:r>
              <a:rPr lang="en-US" altLang="zh-TW" dirty="0"/>
              <a:t> for concept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a</a:t>
            </a:r>
            <a:r>
              <a:rPr lang="en-US" altLang="zh-TW" dirty="0"/>
              <a:t> from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i</a:t>
            </a:r>
            <a:r>
              <a:rPr lang="en-US" altLang="zh-TW" dirty="0"/>
              <a:t> </a:t>
            </a:r>
            <a:r>
              <a:rPr lang="en-US" altLang="zh-TW" dirty="0" smtClean="0"/>
              <a:t>and concept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b</a:t>
            </a:r>
            <a:r>
              <a:rPr lang="en-US" altLang="zh-TW" dirty="0"/>
              <a:t> from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j</a:t>
            </a:r>
            <a:r>
              <a:rPr lang="en-US" altLang="zh-TW" dirty="0"/>
              <a:t> 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No-Click Next: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 err="1" smtClean="0"/>
              <a:t>s</a:t>
            </a:r>
            <a:r>
              <a:rPr lang="en-US" altLang="zh-TW" sz="3200" baseline="-25000" dirty="0" err="1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is clicked while </a:t>
            </a:r>
            <a:r>
              <a:rPr lang="en-US" altLang="zh-TW" dirty="0" err="1"/>
              <a:t>s</a:t>
            </a:r>
            <a:r>
              <a:rPr lang="en-US" altLang="zh-TW" sz="3200" baseline="-25000" dirty="0" err="1"/>
              <a:t>j</a:t>
            </a:r>
            <a:r>
              <a:rPr lang="en-US" altLang="zh-TW" dirty="0"/>
              <a:t> is not clicked and j = </a:t>
            </a:r>
            <a:r>
              <a:rPr lang="en-US" altLang="zh-TW" dirty="0" err="1"/>
              <a:t>i</a:t>
            </a:r>
            <a:r>
              <a:rPr lang="en-US" altLang="zh-TW" dirty="0"/>
              <a:t> + 1, derive </a:t>
            </a:r>
            <a:r>
              <a:rPr lang="en-US" altLang="zh-TW" dirty="0" smtClean="0"/>
              <a:t>a concept </a:t>
            </a:r>
            <a:r>
              <a:rPr lang="en-US" altLang="zh-TW" dirty="0"/>
              <a:t>preference judgment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a</a:t>
            </a:r>
            <a:r>
              <a:rPr lang="en-US" altLang="zh-TW" dirty="0"/>
              <a:t> &gt;</a:t>
            </a:r>
            <a:r>
              <a:rPr lang="en-US" altLang="zh-TW" sz="3200" baseline="-25000" dirty="0"/>
              <a:t>q</a:t>
            </a:r>
            <a:r>
              <a:rPr lang="en-US" altLang="zh-TW" dirty="0"/>
              <a:t>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b</a:t>
            </a:r>
            <a:r>
              <a:rPr lang="en-US" altLang="zh-TW" dirty="0"/>
              <a:t> for concept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a</a:t>
            </a:r>
            <a:r>
              <a:rPr lang="en-US" altLang="zh-TW" dirty="0"/>
              <a:t> from </a:t>
            </a:r>
            <a:r>
              <a:rPr lang="en-US" altLang="zh-TW" dirty="0" err="1" smtClean="0"/>
              <a:t>C</a:t>
            </a:r>
            <a:r>
              <a:rPr lang="en-US" altLang="zh-TW" sz="3200" baseline="-25000" dirty="0" err="1"/>
              <a:t>i</a:t>
            </a:r>
            <a:r>
              <a:rPr lang="en-US" altLang="zh-TW" dirty="0" smtClean="0"/>
              <a:t> and </a:t>
            </a:r>
            <a:r>
              <a:rPr lang="en-US" altLang="zh-TW" dirty="0"/>
              <a:t>concept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b</a:t>
            </a:r>
            <a:r>
              <a:rPr lang="en-US" altLang="zh-TW" dirty="0"/>
              <a:t> from </a:t>
            </a:r>
            <a:r>
              <a:rPr lang="en-US" altLang="zh-TW" dirty="0" err="1"/>
              <a:t>C</a:t>
            </a:r>
            <a:r>
              <a:rPr lang="en-US" altLang="zh-TW" sz="3200" baseline="-25000" dirty="0" err="1"/>
              <a:t>j</a:t>
            </a:r>
            <a:r>
              <a:rPr lang="en-US" altLang="zh-TW" dirty="0"/>
              <a:t> 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Click &gt;</a:t>
            </a:r>
            <a:r>
              <a:rPr lang="en-US" altLang="zh-TW" sz="2900" baseline="-25000" dirty="0" smtClean="0"/>
              <a:t>q’</a:t>
            </a:r>
            <a:r>
              <a:rPr lang="en-US" altLang="zh-TW" dirty="0" smtClean="0"/>
              <a:t> </a:t>
            </a:r>
            <a:r>
              <a:rPr lang="en-US" altLang="zh-TW" dirty="0"/>
              <a:t>No-Click Earlier: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Assume q’ </a:t>
            </a:r>
            <a:r>
              <a:rPr lang="en-US" altLang="zh-TW" dirty="0"/>
              <a:t>is an </a:t>
            </a:r>
            <a:r>
              <a:rPr lang="en-US" altLang="zh-TW" dirty="0" smtClean="0"/>
              <a:t>earlier query </a:t>
            </a:r>
            <a:r>
              <a:rPr lang="en-US" altLang="zh-TW" dirty="0"/>
              <a:t>of q within the search context. (</a:t>
            </a:r>
            <a:r>
              <a:rPr lang="en-US" altLang="zh-TW" dirty="0" smtClean="0"/>
              <a:t>s’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,s’</a:t>
            </a:r>
            <a:r>
              <a:rPr lang="en-US" altLang="zh-TW" sz="2900" baseline="-25000" dirty="0"/>
              <a:t>2</a:t>
            </a:r>
            <a:r>
              <a:rPr lang="en-US" altLang="zh-TW" dirty="0" smtClean="0"/>
              <a:t>…) </a:t>
            </a:r>
            <a:r>
              <a:rPr lang="en-US" altLang="zh-TW" dirty="0"/>
              <a:t>is the </a:t>
            </a:r>
            <a:r>
              <a:rPr lang="en-US" altLang="zh-TW" dirty="0" smtClean="0"/>
              <a:t>ranking </a:t>
            </a:r>
            <a:r>
              <a:rPr lang="en-US" altLang="zh-TW" dirty="0"/>
              <a:t>of snippets arising from </a:t>
            </a:r>
            <a:r>
              <a:rPr lang="en-US" altLang="zh-TW" dirty="0" smtClean="0"/>
              <a:t>q’ </a:t>
            </a:r>
            <a:r>
              <a:rPr lang="en-US" altLang="zh-TW" dirty="0"/>
              <a:t>and the corresponding </a:t>
            </a:r>
            <a:r>
              <a:rPr lang="en-US" altLang="zh-TW" dirty="0" smtClean="0"/>
              <a:t>concept set </a:t>
            </a:r>
            <a:r>
              <a:rPr lang="en-US" altLang="zh-TW" dirty="0"/>
              <a:t>for each snippet are denoted as (</a:t>
            </a:r>
            <a:r>
              <a:rPr lang="en-US" altLang="zh-TW" dirty="0" smtClean="0"/>
              <a:t>C’</a:t>
            </a:r>
            <a:r>
              <a:rPr lang="en-US" altLang="zh-TW" sz="2900" baseline="-25000" dirty="0" smtClean="0"/>
              <a:t>1</a:t>
            </a:r>
            <a:r>
              <a:rPr lang="en-US" altLang="zh-TW" dirty="0" smtClean="0"/>
              <a:t>,C’</a:t>
            </a:r>
            <a:r>
              <a:rPr lang="en-US" altLang="zh-TW" sz="2900" baseline="-25000" dirty="0" smtClean="0"/>
              <a:t>2</a:t>
            </a:r>
            <a:r>
              <a:rPr lang="en-US" altLang="zh-TW" dirty="0" smtClean="0"/>
              <a:t>…). If </a:t>
            </a:r>
            <a:r>
              <a:rPr lang="en-US" altLang="zh-TW" dirty="0" err="1"/>
              <a:t>s</a:t>
            </a:r>
            <a:r>
              <a:rPr lang="en-US" altLang="zh-TW" sz="2900" baseline="-25000" dirty="0" err="1"/>
              <a:t>i</a:t>
            </a:r>
            <a:r>
              <a:rPr lang="en-US" altLang="zh-TW" dirty="0"/>
              <a:t> is clicked while </a:t>
            </a:r>
            <a:r>
              <a:rPr lang="en-US" altLang="zh-TW" dirty="0" err="1" smtClean="0"/>
              <a:t>s’</a:t>
            </a:r>
            <a:r>
              <a:rPr lang="en-US" altLang="zh-TW" sz="2900" baseline="-25000" dirty="0" err="1" smtClean="0"/>
              <a:t>j</a:t>
            </a:r>
            <a:r>
              <a:rPr lang="en-US" altLang="zh-TW" dirty="0" smtClean="0"/>
              <a:t> </a:t>
            </a:r>
            <a:r>
              <a:rPr lang="en-US" altLang="zh-TW" dirty="0"/>
              <a:t>is skipped by the user</a:t>
            </a:r>
            <a:r>
              <a:rPr lang="en-US" altLang="zh-TW" dirty="0" smtClean="0"/>
              <a:t>, derive </a:t>
            </a:r>
            <a:r>
              <a:rPr lang="en-US" altLang="zh-TW" dirty="0"/>
              <a:t>a </a:t>
            </a:r>
            <a:r>
              <a:rPr lang="en-US" altLang="zh-TW" dirty="0" smtClean="0"/>
              <a:t>concept </a:t>
            </a:r>
            <a:r>
              <a:rPr lang="en-US" altLang="zh-TW" dirty="0"/>
              <a:t>preference judgment </a:t>
            </a:r>
            <a:r>
              <a:rPr lang="en-US" altLang="zh-TW" dirty="0" err="1"/>
              <a:t>c</a:t>
            </a:r>
            <a:r>
              <a:rPr lang="en-US" altLang="zh-TW" sz="2900" baseline="-25000" dirty="0" err="1"/>
              <a:t>a</a:t>
            </a:r>
            <a:r>
              <a:rPr lang="en-US" altLang="zh-TW" dirty="0"/>
              <a:t> &gt;</a:t>
            </a:r>
            <a:r>
              <a:rPr lang="en-US" altLang="zh-TW" sz="2900" baseline="-25000" dirty="0" smtClean="0"/>
              <a:t>q</a:t>
            </a:r>
            <a:r>
              <a:rPr lang="en-US" altLang="zh-TW" baseline="-25000" dirty="0" smtClean="0"/>
              <a:t>’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c’</a:t>
            </a:r>
            <a:r>
              <a:rPr lang="en-US" altLang="zh-TW" sz="2900" baseline="-25000" dirty="0" err="1" smtClean="0"/>
              <a:t>b</a:t>
            </a:r>
            <a:r>
              <a:rPr lang="en-US" altLang="zh-TW" dirty="0" smtClean="0"/>
              <a:t> </a:t>
            </a:r>
            <a:r>
              <a:rPr lang="en-US" altLang="zh-TW" dirty="0"/>
              <a:t>for </a:t>
            </a:r>
            <a:r>
              <a:rPr lang="en-US" altLang="zh-TW" dirty="0" smtClean="0"/>
              <a:t>concept </a:t>
            </a:r>
            <a:r>
              <a:rPr lang="en-US" altLang="zh-TW" dirty="0" err="1" smtClean="0"/>
              <a:t>c</a:t>
            </a:r>
            <a:r>
              <a:rPr lang="en-US" altLang="zh-TW" sz="2900" baseline="-25000" dirty="0" err="1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from </a:t>
            </a:r>
            <a:r>
              <a:rPr lang="en-US" altLang="zh-TW" dirty="0" err="1"/>
              <a:t>C</a:t>
            </a:r>
            <a:r>
              <a:rPr lang="en-US" altLang="zh-TW" sz="2900" baseline="-25000" dirty="0" err="1"/>
              <a:t>i</a:t>
            </a:r>
            <a:r>
              <a:rPr lang="en-US" altLang="zh-TW" dirty="0"/>
              <a:t> and concept </a:t>
            </a:r>
            <a:r>
              <a:rPr lang="en-US" altLang="zh-TW" dirty="0" err="1" smtClean="0"/>
              <a:t>c’</a:t>
            </a:r>
            <a:r>
              <a:rPr lang="en-US" altLang="zh-TW" sz="2900" baseline="-25000" dirty="0" err="1" smtClean="0"/>
              <a:t>b</a:t>
            </a:r>
            <a:r>
              <a:rPr lang="en-US" altLang="zh-TW" dirty="0" smtClean="0"/>
              <a:t> </a:t>
            </a:r>
            <a:r>
              <a:rPr lang="en-US" altLang="zh-TW" dirty="0"/>
              <a:t>from </a:t>
            </a:r>
            <a:r>
              <a:rPr lang="en-US" altLang="zh-TW" dirty="0" err="1" smtClean="0"/>
              <a:t>C’</a:t>
            </a:r>
            <a:r>
              <a:rPr lang="en-US" altLang="zh-TW" sz="2900" baseline="-25000" dirty="0" err="1" smtClean="0"/>
              <a:t>j</a:t>
            </a:r>
            <a:r>
              <a:rPr lang="en-US" altLang="zh-TW" dirty="0" smtClean="0"/>
              <a:t> 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38764" y="5486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Search engine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70612" y="821214"/>
            <a:ext cx="9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q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3"/>
          </p:cNvCxnSpPr>
          <p:nvPr/>
        </p:nvCxnSpPr>
        <p:spPr>
          <a:xfrm>
            <a:off x="1774577" y="1005880"/>
            <a:ext cx="3201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318884" y="1005880"/>
            <a:ext cx="494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038964" y="389166"/>
            <a:ext cx="2952328" cy="1424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>
                <a:solidFill>
                  <a:schemeClr val="bg1"/>
                </a:solidFill>
              </a:rPr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1</a:t>
            </a:r>
            <a:r>
              <a:rPr lang="en-US" altLang="zh-TW" dirty="0">
                <a:solidFill>
                  <a:schemeClr val="bg1"/>
                </a:solidFill>
              </a:rPr>
              <a:t>(Concept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/>
              <a:t>set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2</a:t>
            </a:r>
            <a:r>
              <a:rPr lang="en-US" altLang="zh-TW" dirty="0" smtClean="0"/>
              <a:t>(Concept </a:t>
            </a:r>
            <a:r>
              <a:rPr lang="en-US" altLang="zh-TW" dirty="0"/>
              <a:t>set </a:t>
            </a:r>
            <a:r>
              <a:rPr lang="en-US" altLang="zh-TW" dirty="0" smtClean="0"/>
              <a:t>C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3</a:t>
            </a:r>
            <a:r>
              <a:rPr lang="en-US" altLang="zh-TW" dirty="0"/>
              <a:t>(Concept set </a:t>
            </a:r>
            <a:r>
              <a:rPr lang="en-US" altLang="zh-TW" dirty="0" smtClean="0"/>
              <a:t>C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4</a:t>
            </a:r>
            <a:r>
              <a:rPr lang="en-US" altLang="zh-TW" dirty="0"/>
              <a:t>(Concept set 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</p:txBody>
      </p:sp>
      <p:sp>
        <p:nvSpPr>
          <p:cNvPr id="14" name="矩形 13"/>
          <p:cNvSpPr/>
          <p:nvPr/>
        </p:nvSpPr>
        <p:spPr>
          <a:xfrm>
            <a:off x="870612" y="2117358"/>
            <a:ext cx="773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Skip Above</a:t>
            </a:r>
            <a:r>
              <a:rPr lang="en-US" altLang="zh-TW" dirty="0" smtClean="0"/>
              <a:t>: if user clicked Snippet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  preference judgment C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&gt; C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 C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 &gt; C</a:t>
            </a:r>
            <a:r>
              <a:rPr lang="en-US" altLang="zh-TW" baseline="-25000" dirty="0"/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881501" y="2909446"/>
            <a:ext cx="723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No-Click Next</a:t>
            </a:r>
            <a:r>
              <a:rPr lang="en-US" altLang="zh-TW" dirty="0" smtClean="0"/>
              <a:t>:  </a:t>
            </a:r>
            <a:r>
              <a:rPr lang="en-US" altLang="zh-TW" dirty="0"/>
              <a:t>if user </a:t>
            </a:r>
            <a:r>
              <a:rPr lang="en-US" altLang="zh-TW" dirty="0" smtClean="0"/>
              <a:t>clicked </a:t>
            </a:r>
            <a:r>
              <a:rPr lang="en-US" altLang="zh-TW" dirty="0"/>
              <a:t>Snippet</a:t>
            </a:r>
            <a:r>
              <a:rPr lang="en-US" altLang="zh-TW" baseline="-25000" dirty="0"/>
              <a:t>3</a:t>
            </a:r>
            <a:r>
              <a:rPr lang="en-US" altLang="zh-TW" dirty="0"/>
              <a:t>,  preference judgment C</a:t>
            </a:r>
            <a:r>
              <a:rPr lang="en-US" altLang="zh-TW" baseline="-25000" dirty="0"/>
              <a:t>3</a:t>
            </a:r>
            <a:r>
              <a:rPr lang="en-US" altLang="zh-TW" dirty="0"/>
              <a:t> &gt; 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4</a:t>
            </a:r>
            <a:endParaRPr lang="en-US" altLang="zh-TW" baseline="-25000" dirty="0"/>
          </a:p>
        </p:txBody>
      </p:sp>
      <p:sp>
        <p:nvSpPr>
          <p:cNvPr id="21" name="矩形 20"/>
          <p:cNvSpPr/>
          <p:nvPr/>
        </p:nvSpPr>
        <p:spPr>
          <a:xfrm>
            <a:off x="2249653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Search engine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81501" y="3845550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uery’ q’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22" idx="3"/>
          </p:cNvCxnSpPr>
          <p:nvPr/>
        </p:nvCxnSpPr>
        <p:spPr>
          <a:xfrm>
            <a:off x="1901460" y="4030216"/>
            <a:ext cx="2041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3329773" y="4030216"/>
            <a:ext cx="494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049853" y="3413502"/>
            <a:ext cx="2952328" cy="1424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>
                <a:solidFill>
                  <a:schemeClr val="bg1"/>
                </a:solidFill>
              </a:rPr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1</a:t>
            </a:r>
            <a:r>
              <a:rPr lang="en-US" altLang="zh-TW" dirty="0">
                <a:solidFill>
                  <a:schemeClr val="bg1"/>
                </a:solidFill>
              </a:rPr>
              <a:t>(Concept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/>
              <a:t>set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2</a:t>
            </a:r>
            <a:r>
              <a:rPr lang="en-US" altLang="zh-TW" dirty="0" smtClean="0"/>
              <a:t>(Concept </a:t>
            </a:r>
            <a:r>
              <a:rPr lang="en-US" altLang="zh-TW" dirty="0"/>
              <a:t>set </a:t>
            </a:r>
            <a:r>
              <a:rPr lang="en-US" altLang="zh-TW" dirty="0" smtClean="0"/>
              <a:t>C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Snippet</a:t>
            </a:r>
            <a:r>
              <a:rPr lang="en-US" altLang="zh-TW" baseline="-25000" dirty="0">
                <a:solidFill>
                  <a:schemeClr val="bg1"/>
                </a:solidFill>
              </a:rPr>
              <a:t>3</a:t>
            </a:r>
            <a:r>
              <a:rPr lang="en-US" altLang="zh-TW" dirty="0"/>
              <a:t>(Concept set </a:t>
            </a:r>
            <a:r>
              <a:rPr lang="en-US" altLang="zh-TW" dirty="0" smtClean="0"/>
              <a:t>C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</p:txBody>
      </p:sp>
      <p:sp>
        <p:nvSpPr>
          <p:cNvPr id="26" name="矩形 25"/>
          <p:cNvSpPr/>
          <p:nvPr/>
        </p:nvSpPr>
        <p:spPr>
          <a:xfrm>
            <a:off x="881501" y="5069686"/>
            <a:ext cx="5135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Click &gt;</a:t>
            </a:r>
            <a:r>
              <a:rPr lang="en-US" altLang="zh-TW" baseline="-25000" dirty="0"/>
              <a:t>q’</a:t>
            </a:r>
            <a:r>
              <a:rPr lang="en-US" altLang="zh-TW" dirty="0"/>
              <a:t> No-Click Earlier</a:t>
            </a:r>
            <a:r>
              <a:rPr lang="en-US" altLang="zh-TW" dirty="0" smtClean="0"/>
              <a:t>: For q, user clicked Snippet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</a:t>
            </a:r>
            <a:endParaRPr lang="en-US" altLang="zh-TW" dirty="0"/>
          </a:p>
        </p:txBody>
      </p:sp>
      <p:sp>
        <p:nvSpPr>
          <p:cNvPr id="27" name="矩形 26"/>
          <p:cNvSpPr/>
          <p:nvPr/>
        </p:nvSpPr>
        <p:spPr>
          <a:xfrm>
            <a:off x="3168177" y="5419045"/>
            <a:ext cx="282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dirty="0" smtClean="0"/>
              <a:t>q’, </a:t>
            </a:r>
            <a:r>
              <a:rPr lang="en-US" altLang="zh-TW" dirty="0"/>
              <a:t>user clicked </a:t>
            </a:r>
            <a:r>
              <a:rPr lang="en-US" altLang="zh-TW" dirty="0" smtClean="0"/>
              <a:t>Snippet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99614" y="4221508"/>
            <a:ext cx="98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earlier query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72387" y="5778168"/>
            <a:ext cx="301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preference judgment C</a:t>
            </a:r>
            <a:r>
              <a:rPr lang="en-US" altLang="zh-TW" baseline="-25000" dirty="0"/>
              <a:t>3</a:t>
            </a:r>
            <a:r>
              <a:rPr lang="en-US" altLang="zh-TW" dirty="0"/>
              <a:t> </a:t>
            </a:r>
            <a:r>
              <a:rPr lang="en-US" altLang="zh-TW" dirty="0" smtClean="0"/>
              <a:t>&gt;</a:t>
            </a:r>
            <a:r>
              <a:rPr lang="en-US" altLang="zh-TW" baseline="-25000" dirty="0" smtClean="0"/>
              <a:t>q’</a:t>
            </a:r>
            <a:r>
              <a:rPr lang="en-US" altLang="zh-TW" dirty="0" smtClean="0"/>
              <a:t> C</a:t>
            </a:r>
            <a:r>
              <a:rPr lang="en-US" altLang="zh-TW" baseline="-25000" dirty="0" smtClean="0"/>
              <a:t>1</a:t>
            </a:r>
            <a:endParaRPr lang="en-US" altLang="zh-TW" baseline="-25000" dirty="0"/>
          </a:p>
        </p:txBody>
      </p:sp>
    </p:spTree>
    <p:extLst>
      <p:ext uri="{BB962C8B-B14F-4D97-AF65-F5344CB8AC3E}">
        <p14:creationId xmlns:p14="http://schemas.microsoft.com/office/powerpoint/2010/main" val="837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Preference Derivation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Query reformulation</a:t>
            </a:r>
          </a:p>
          <a:p>
            <a:pPr lvl="1"/>
            <a:r>
              <a:rPr lang="en-US" altLang="zh-TW" dirty="0" smtClean="0"/>
              <a:t>Reflect the semantic relation between two consecutive queries</a:t>
            </a:r>
          </a:p>
          <a:p>
            <a:pPr lvl="1"/>
            <a:r>
              <a:rPr lang="en-US" altLang="zh-TW" dirty="0" smtClean="0"/>
              <a:t>Evaluate </a:t>
            </a:r>
            <a:r>
              <a:rPr lang="en-US" altLang="zh-TW" dirty="0"/>
              <a:t>the </a:t>
            </a:r>
            <a:r>
              <a:rPr lang="en-US" altLang="zh-TW" dirty="0" smtClean="0"/>
              <a:t>distribution of </a:t>
            </a:r>
            <a:r>
              <a:rPr lang="en-US" altLang="zh-TW" dirty="0"/>
              <a:t>query reformulation types from a 10K search query </a:t>
            </a:r>
            <a:r>
              <a:rPr lang="en-US" altLang="zh-TW" dirty="0" smtClean="0"/>
              <a:t>log</a:t>
            </a:r>
          </a:p>
          <a:p>
            <a:pPr lvl="1"/>
            <a:r>
              <a:rPr lang="en-US" altLang="zh-TW" dirty="0"/>
              <a:t>manually label the </a:t>
            </a:r>
            <a:r>
              <a:rPr lang="en-US" altLang="zh-TW" dirty="0" smtClean="0"/>
              <a:t>reformulation type </a:t>
            </a:r>
            <a:r>
              <a:rPr lang="en-US" altLang="zh-TW" dirty="0"/>
              <a:t>between </a:t>
            </a:r>
            <a:r>
              <a:rPr lang="en-US" altLang="zh-TW" dirty="0" smtClean="0"/>
              <a:t>queries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4762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Preference Derivation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Better </a:t>
            </a:r>
            <a:r>
              <a:rPr lang="en-US" altLang="zh-TW" dirty="0"/>
              <a:t>understand the nature of the </a:t>
            </a:r>
            <a:r>
              <a:rPr lang="en-US" altLang="zh-TW" dirty="0" smtClean="0"/>
              <a:t>five query reformulation types</a:t>
            </a:r>
          </a:p>
          <a:p>
            <a:pPr lvl="1"/>
            <a:r>
              <a:rPr lang="en-US" altLang="zh-TW" dirty="0" smtClean="0"/>
              <a:t>Conduct </a:t>
            </a:r>
            <a:r>
              <a:rPr lang="en-US" altLang="zh-TW" dirty="0"/>
              <a:t>an empirical study </a:t>
            </a:r>
            <a:r>
              <a:rPr lang="en-US" altLang="zh-TW" dirty="0" smtClean="0"/>
              <a:t>on the </a:t>
            </a:r>
            <a:r>
              <a:rPr lang="en-US" altLang="zh-TW" dirty="0"/>
              <a:t>user's Click/Skip behavior before and after query </a:t>
            </a:r>
            <a:r>
              <a:rPr lang="en-US" altLang="zh-TW" dirty="0" smtClean="0"/>
              <a:t>reformulation.</a:t>
            </a:r>
          </a:p>
          <a:p>
            <a:pPr lvl="1"/>
            <a:r>
              <a:rPr lang="en-US" altLang="zh-TW" dirty="0"/>
              <a:t>A query is labeled as Click(C) if it results in </a:t>
            </a:r>
            <a:r>
              <a:rPr lang="en-US" altLang="zh-TW" dirty="0" err="1" smtClean="0"/>
              <a:t>clickthrough</a:t>
            </a:r>
            <a:r>
              <a:rPr lang="en-US" altLang="zh-TW" dirty="0"/>
              <a:t>, otherwise, it is labeled as Skip(S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/>
              <a:t>the C-C pattern </a:t>
            </a:r>
            <a:r>
              <a:rPr lang="en-US" altLang="zh-TW" dirty="0" smtClean="0"/>
              <a:t>is further </a:t>
            </a:r>
            <a:r>
              <a:rPr lang="en-US" altLang="zh-TW" dirty="0"/>
              <a:t>categorized as C-C(S/D) if the clicked URL is </a:t>
            </a:r>
            <a:r>
              <a:rPr lang="en-US" altLang="zh-TW" dirty="0" smtClean="0"/>
              <a:t>the same/different </a:t>
            </a:r>
            <a:r>
              <a:rPr lang="en-US" altLang="zh-TW" dirty="0"/>
              <a:t>for the two queries.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0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Concept Extraction</a:t>
            </a:r>
          </a:p>
          <a:p>
            <a:r>
              <a:rPr lang="en-US" altLang="zh-TW" dirty="0" smtClean="0"/>
              <a:t>Search Context Discovery</a:t>
            </a:r>
          </a:p>
          <a:p>
            <a:pPr lvl="1"/>
            <a:r>
              <a:rPr lang="en-US" altLang="zh-TW" dirty="0" smtClean="0"/>
              <a:t>Temporal Cutoff</a:t>
            </a:r>
          </a:p>
          <a:p>
            <a:pPr lvl="1"/>
            <a:r>
              <a:rPr lang="en-US" altLang="zh-TW" dirty="0" smtClean="0"/>
              <a:t>Query relevance</a:t>
            </a:r>
          </a:p>
          <a:p>
            <a:pPr lvl="1"/>
            <a:r>
              <a:rPr lang="en-US" altLang="zh-TW" dirty="0" smtClean="0"/>
              <a:t>SERPs Similarity</a:t>
            </a:r>
          </a:p>
          <a:p>
            <a:r>
              <a:rPr lang="en-US" altLang="zh-TW" dirty="0" smtClean="0"/>
              <a:t>Concept Preference Derivation</a:t>
            </a:r>
          </a:p>
          <a:p>
            <a:pPr lvl="1"/>
            <a:r>
              <a:rPr lang="en-US" altLang="zh-TW" dirty="0" err="1" smtClean="0"/>
              <a:t>Clickthrough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Query Reformulation</a:t>
            </a:r>
          </a:p>
          <a:p>
            <a:r>
              <a:rPr lang="en-US" altLang="zh-TW" dirty="0" smtClean="0"/>
              <a:t>Personalized Ranking Function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280831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Repeat Strategy:</a:t>
            </a:r>
          </a:p>
          <a:p>
            <a:pPr lvl="1"/>
            <a:r>
              <a:rPr lang="en-US" altLang="zh-TW" sz="2000" dirty="0"/>
              <a:t>Assume </a:t>
            </a:r>
            <a:r>
              <a:rPr lang="en-US" altLang="zh-TW" sz="2000" dirty="0" smtClean="0"/>
              <a:t>q’ </a:t>
            </a:r>
            <a:r>
              <a:rPr lang="en-US" altLang="zh-TW" sz="2000" dirty="0"/>
              <a:t>is an earlier query </a:t>
            </a:r>
            <a:r>
              <a:rPr lang="en-US" altLang="zh-TW" sz="2000" dirty="0" smtClean="0"/>
              <a:t>of q </a:t>
            </a:r>
            <a:r>
              <a:rPr lang="en-US" altLang="zh-TW" sz="2000" dirty="0"/>
              <a:t>within the search context and q is the repeated query </a:t>
            </a:r>
            <a:r>
              <a:rPr lang="en-US" altLang="zh-TW" sz="2000" dirty="0" smtClean="0"/>
              <a:t>of q’. </a:t>
            </a:r>
            <a:r>
              <a:rPr lang="en-US" altLang="zh-TW" sz="2000" dirty="0"/>
              <a:t>(</a:t>
            </a:r>
            <a:r>
              <a:rPr lang="en-US" altLang="zh-TW" sz="2000" dirty="0" smtClean="0"/>
              <a:t>s’</a:t>
            </a:r>
            <a:r>
              <a:rPr lang="en-US" altLang="zh-TW" sz="2000" baseline="-25000" dirty="0"/>
              <a:t>1</a:t>
            </a:r>
            <a:r>
              <a:rPr lang="en-US" altLang="zh-TW" sz="2000" dirty="0" smtClean="0"/>
              <a:t>,s’</a:t>
            </a:r>
            <a:r>
              <a:rPr lang="en-US" altLang="zh-TW" sz="2000" baseline="-25000" dirty="0"/>
              <a:t>2</a:t>
            </a:r>
            <a:r>
              <a:rPr lang="en-US" altLang="zh-TW" sz="2000" dirty="0" smtClean="0"/>
              <a:t>…) </a:t>
            </a:r>
            <a:r>
              <a:rPr lang="en-US" altLang="zh-TW" sz="2000" dirty="0"/>
              <a:t>is the ranking of snippets arising from </a:t>
            </a:r>
            <a:r>
              <a:rPr lang="en-US" altLang="zh-TW" sz="2000" dirty="0" smtClean="0"/>
              <a:t>q’ and (s</a:t>
            </a:r>
            <a:r>
              <a:rPr lang="en-US" altLang="zh-TW" sz="2000" baseline="-25000" dirty="0"/>
              <a:t>1</a:t>
            </a:r>
            <a:r>
              <a:rPr lang="en-US" altLang="zh-TW" sz="2000" dirty="0" smtClean="0"/>
              <a:t>,s</a:t>
            </a:r>
            <a:r>
              <a:rPr lang="en-US" altLang="zh-TW" sz="2000" baseline="-25000" dirty="0"/>
              <a:t>2</a:t>
            </a:r>
            <a:r>
              <a:rPr lang="en-US" altLang="zh-TW" sz="2000" dirty="0" smtClean="0"/>
              <a:t>…) </a:t>
            </a:r>
            <a:r>
              <a:rPr lang="en-US" altLang="zh-TW" sz="2000" dirty="0"/>
              <a:t>is the ranking of snippets arising from q. </a:t>
            </a:r>
            <a:r>
              <a:rPr lang="en-US" altLang="zh-TW" sz="2000" dirty="0" smtClean="0"/>
              <a:t>The combined </a:t>
            </a:r>
            <a:r>
              <a:rPr lang="en-US" altLang="zh-TW" sz="2000" dirty="0"/>
              <a:t>snippet ranking is denoted as (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c</a:t>
            </a:r>
            <a:r>
              <a:rPr lang="en-US" altLang="zh-TW" sz="2000" baseline="30000" dirty="0" smtClean="0"/>
              <a:t>1</a:t>
            </a:r>
            <a:r>
              <a:rPr lang="en-US" altLang="zh-TW" sz="2000" dirty="0" smtClean="0"/>
              <a:t>,s</a:t>
            </a:r>
            <a:r>
              <a:rPr lang="en-US" altLang="zh-TW" sz="2000" baseline="-25000" dirty="0" smtClean="0"/>
              <a:t>c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…) </a:t>
            </a:r>
            <a:r>
              <a:rPr lang="en-US" altLang="zh-TW" sz="2000" dirty="0"/>
              <a:t>and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c</a:t>
            </a:r>
            <a:r>
              <a:rPr lang="en-US" altLang="zh-TW" sz="2000" baseline="30000" dirty="0" err="1" smtClean="0"/>
              <a:t>i</a:t>
            </a:r>
            <a:r>
              <a:rPr lang="en-US" altLang="zh-TW" sz="2000" dirty="0" smtClean="0"/>
              <a:t> is labeled </a:t>
            </a:r>
            <a:r>
              <a:rPr lang="en-US" altLang="zh-TW" sz="2000" dirty="0"/>
              <a:t>as clicked if </a:t>
            </a:r>
            <a:r>
              <a:rPr lang="en-US" altLang="zh-TW" sz="2000" dirty="0" err="1"/>
              <a:t>s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 or </a:t>
            </a:r>
            <a:r>
              <a:rPr lang="en-US" altLang="zh-TW" sz="2000" dirty="0" err="1" smtClean="0"/>
              <a:t>s’</a:t>
            </a:r>
            <a:r>
              <a:rPr lang="en-US" altLang="zh-TW" sz="2000" baseline="-25000" dirty="0" err="1" smtClean="0"/>
              <a:t>i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clicked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en-US" altLang="zh-TW" sz="2000" dirty="0"/>
              <a:t>Derive </a:t>
            </a:r>
            <a:r>
              <a:rPr lang="en-US" altLang="zh-TW" sz="2000" dirty="0" smtClean="0"/>
              <a:t>preference using </a:t>
            </a:r>
            <a:r>
              <a:rPr lang="en-US" altLang="zh-TW" sz="2000" b="1" dirty="0"/>
              <a:t>Click &gt;</a:t>
            </a:r>
            <a:r>
              <a:rPr lang="en-US" altLang="zh-TW" sz="2000" b="1" baseline="-25000" dirty="0"/>
              <a:t>q</a:t>
            </a:r>
            <a:r>
              <a:rPr lang="en-US" altLang="zh-TW" sz="2000" b="1" dirty="0"/>
              <a:t> Skip Above </a:t>
            </a:r>
            <a:r>
              <a:rPr lang="en-US" altLang="zh-TW" sz="2000" dirty="0"/>
              <a:t>and </a:t>
            </a:r>
            <a:r>
              <a:rPr lang="en-US" altLang="zh-TW" sz="2000" b="1" dirty="0"/>
              <a:t>Click &gt;</a:t>
            </a:r>
            <a:r>
              <a:rPr lang="en-US" altLang="zh-TW" sz="2000" b="1" baseline="-25000" dirty="0"/>
              <a:t>q</a:t>
            </a:r>
            <a:r>
              <a:rPr lang="en-US" altLang="zh-TW" sz="2000" b="1" dirty="0"/>
              <a:t> No-Click </a:t>
            </a:r>
            <a:r>
              <a:rPr lang="en-US" altLang="zh-TW" sz="2000" b="1" dirty="0" smtClean="0"/>
              <a:t>Next </a:t>
            </a:r>
            <a:r>
              <a:rPr lang="en-US" altLang="zh-TW" sz="2000" dirty="0" smtClean="0"/>
              <a:t>from </a:t>
            </a:r>
            <a:r>
              <a:rPr lang="en-US" altLang="zh-TW" sz="2000" dirty="0"/>
              <a:t>the combined ranking list instead of original ones</a:t>
            </a:r>
            <a:r>
              <a:rPr lang="en-US" altLang="zh-TW" sz="2000" dirty="0" smtClean="0"/>
              <a:t>.</a:t>
            </a:r>
          </a:p>
          <a:p>
            <a:pPr marL="457200" lvl="1" indent="0">
              <a:buNone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70330" y="4231269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 smtClean="0"/>
              <a:t>1</a:t>
            </a:r>
          </a:p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/>
              <a:t>2</a:t>
            </a:r>
          </a:p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/>
              <a:t>3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566574" y="38394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6109" y="4231269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baseline="-25000" dirty="0"/>
              <a:t>1</a:t>
            </a:r>
          </a:p>
          <a:p>
            <a:pPr algn="ctr"/>
            <a:r>
              <a:rPr lang="en-US" altLang="zh-TW" dirty="0"/>
              <a:t>S</a:t>
            </a:r>
            <a:r>
              <a:rPr lang="en-US" altLang="zh-TW" baseline="-25000" dirty="0"/>
              <a:t>2</a:t>
            </a:r>
          </a:p>
          <a:p>
            <a:pPr algn="ctr"/>
            <a:r>
              <a:rPr lang="en-US" altLang="zh-TW" dirty="0" smtClean="0"/>
              <a:t>S</a:t>
            </a:r>
            <a:r>
              <a:rPr lang="en-US" altLang="zh-TW" baseline="-25000" dirty="0"/>
              <a:t>3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702060" y="38444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3710172" y="480239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29558" y="4262337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r>
              <a:rPr lang="en-US" altLang="zh-TW" baseline="30000" dirty="0" smtClean="0"/>
              <a:t>1</a:t>
            </a:r>
            <a:endParaRPr lang="en-US" altLang="zh-TW" baseline="30000" dirty="0"/>
          </a:p>
          <a:p>
            <a:pPr algn="ctr"/>
            <a:r>
              <a:rPr lang="en-US" altLang="zh-TW" dirty="0"/>
              <a:t>S</a:t>
            </a:r>
            <a:r>
              <a:rPr lang="en-US" altLang="zh-TW" baseline="30000" dirty="0"/>
              <a:t>2</a:t>
            </a:r>
          </a:p>
          <a:p>
            <a:pPr algn="ctr"/>
            <a:r>
              <a:rPr lang="en-US" altLang="zh-TW" dirty="0" smtClean="0"/>
              <a:t>S</a:t>
            </a:r>
            <a:r>
              <a:rPr lang="en-US" altLang="zh-TW" baseline="30000" dirty="0" smtClean="0"/>
              <a:t>3</a:t>
            </a:r>
            <a:r>
              <a:rPr lang="en-US" altLang="zh-TW" baseline="-25000" dirty="0" smtClean="0"/>
              <a:t>c</a:t>
            </a:r>
            <a:endParaRPr lang="en-US" altLang="zh-TW" baseline="-25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15509" y="38754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981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923249" y="4622957"/>
            <a:ext cx="299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S-C,C-C(D) : conflicting preference</a:t>
            </a:r>
          </a:p>
          <a:p>
            <a:r>
              <a:rPr lang="en-US" altLang="zh-TW" sz="1600" dirty="0" smtClean="0"/>
              <a:t>C-C(S) : preference judgment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76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828800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SpellingCorrection</a:t>
            </a:r>
            <a:r>
              <a:rPr lang="en-US" altLang="zh-TW" sz="2400" dirty="0"/>
              <a:t> Strategy: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Assume q’ </a:t>
            </a:r>
            <a:r>
              <a:rPr lang="en-US" altLang="zh-TW" sz="2000" dirty="0"/>
              <a:t>is an </a:t>
            </a:r>
            <a:r>
              <a:rPr lang="en-US" altLang="zh-TW" sz="2000" dirty="0" smtClean="0"/>
              <a:t>earlier </a:t>
            </a:r>
            <a:r>
              <a:rPr lang="en-US" altLang="zh-TW" sz="2000" dirty="0"/>
              <a:t>query of q within a search context. If q results in </a:t>
            </a:r>
            <a:r>
              <a:rPr lang="en-US" altLang="zh-TW" sz="2000" dirty="0" err="1" smtClean="0"/>
              <a:t>clickthrough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while </a:t>
            </a:r>
            <a:r>
              <a:rPr lang="en-US" altLang="zh-TW" sz="2000" dirty="0" smtClean="0"/>
              <a:t>q’ </a:t>
            </a:r>
            <a:r>
              <a:rPr lang="en-US" altLang="zh-TW" sz="2000" dirty="0"/>
              <a:t>results in no </a:t>
            </a:r>
            <a:r>
              <a:rPr lang="en-US" altLang="zh-TW" sz="2000" dirty="0" err="1"/>
              <a:t>clickthrough</a:t>
            </a:r>
            <a:r>
              <a:rPr lang="en-US" altLang="zh-TW" sz="2000" dirty="0"/>
              <a:t>, only derive </a:t>
            </a:r>
            <a:r>
              <a:rPr lang="en-US" altLang="zh-TW" sz="2000" dirty="0" smtClean="0"/>
              <a:t>preference </a:t>
            </a:r>
            <a:r>
              <a:rPr lang="en-US" altLang="zh-TW" sz="2000" dirty="0"/>
              <a:t>judgment for q by </a:t>
            </a:r>
            <a:r>
              <a:rPr lang="en-US" altLang="zh-TW" sz="2000" b="1" dirty="0"/>
              <a:t>Click &gt;</a:t>
            </a:r>
            <a:r>
              <a:rPr lang="en-US" altLang="zh-TW" sz="2000" b="1" baseline="-25000" dirty="0"/>
              <a:t>q</a:t>
            </a:r>
            <a:r>
              <a:rPr lang="en-US" altLang="zh-TW" sz="2000" b="1" dirty="0"/>
              <a:t> Skip Above </a:t>
            </a:r>
            <a:r>
              <a:rPr lang="en-US" altLang="zh-TW" sz="2000" dirty="0"/>
              <a:t>and </a:t>
            </a:r>
            <a:r>
              <a:rPr lang="en-US" altLang="zh-TW" sz="2000" b="1" dirty="0" smtClean="0"/>
              <a:t>Click &gt;</a:t>
            </a:r>
            <a:r>
              <a:rPr lang="en-US" altLang="zh-TW" sz="2000" b="1" baseline="-25000" dirty="0" smtClean="0"/>
              <a:t>q</a:t>
            </a:r>
            <a:r>
              <a:rPr lang="en-US" altLang="zh-TW" sz="2000" b="1" dirty="0" smtClean="0"/>
              <a:t> No Click Next</a:t>
            </a:r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45" y="2159469"/>
            <a:ext cx="4991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49155" y="3293378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 smtClean="0"/>
              <a:t>1</a:t>
            </a:r>
          </a:p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/>
              <a:t>2</a:t>
            </a:r>
          </a:p>
          <a:p>
            <a:pPr algn="ctr"/>
            <a:r>
              <a:rPr lang="en-US" altLang="zh-TW" dirty="0" smtClean="0"/>
              <a:t>S’</a:t>
            </a:r>
            <a:r>
              <a:rPr lang="en-US" altLang="zh-TW" baseline="-25000" dirty="0"/>
              <a:t>3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45399" y="290159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94934" y="3293378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baseline="-25000" dirty="0"/>
              <a:t>1</a:t>
            </a:r>
          </a:p>
          <a:p>
            <a:pPr algn="ctr"/>
            <a:r>
              <a:rPr lang="en-US" altLang="zh-TW" dirty="0"/>
              <a:t>S</a:t>
            </a:r>
            <a:r>
              <a:rPr lang="en-US" altLang="zh-TW" baseline="-25000" dirty="0"/>
              <a:t>2</a:t>
            </a:r>
          </a:p>
          <a:p>
            <a:pPr algn="ctr"/>
            <a:r>
              <a:rPr lang="en-US" altLang="zh-TW" dirty="0" smtClean="0"/>
              <a:t>S</a:t>
            </a:r>
            <a:r>
              <a:rPr lang="en-US" altLang="zh-TW" baseline="-25000" dirty="0"/>
              <a:t>3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80885" y="2906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322094" y="4967781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</a:t>
            </a:r>
          </a:p>
          <a:p>
            <a:r>
              <a:rPr lang="en-US" altLang="zh-TW" dirty="0" smtClean="0"/>
              <a:t>click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967365" y="3315338"/>
            <a:ext cx="262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S-C : preference judgment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0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756792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AddWords</a:t>
            </a:r>
            <a:r>
              <a:rPr lang="en-US" altLang="zh-TW" sz="2400" dirty="0"/>
              <a:t> Strategy: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Assume q’ </a:t>
            </a:r>
            <a:r>
              <a:rPr lang="en-US" altLang="zh-TW" sz="2000" dirty="0"/>
              <a:t>is an earlier </a:t>
            </a:r>
            <a:r>
              <a:rPr lang="en-US" altLang="zh-TW" sz="2000" dirty="0" smtClean="0"/>
              <a:t>query of </a:t>
            </a:r>
            <a:r>
              <a:rPr lang="en-US" altLang="zh-TW" sz="2000" dirty="0"/>
              <a:t>q within a search context. Terms belong to </a:t>
            </a:r>
            <a:r>
              <a:rPr lang="en-US" altLang="zh-TW" sz="2000" dirty="0" smtClean="0"/>
              <a:t>q/q’ </a:t>
            </a:r>
            <a:r>
              <a:rPr lang="en-US" altLang="zh-TW" sz="2000" dirty="0"/>
              <a:t>are </a:t>
            </a:r>
            <a:r>
              <a:rPr lang="en-US" altLang="zh-TW" sz="2000" dirty="0" smtClean="0"/>
              <a:t>denoted </a:t>
            </a:r>
            <a:r>
              <a:rPr lang="en-US" altLang="zh-TW" sz="2000" dirty="0"/>
              <a:t>by the set S. If q results in </a:t>
            </a:r>
            <a:r>
              <a:rPr lang="en-US" altLang="zh-TW" sz="2000" dirty="0" err="1"/>
              <a:t>clickthrough</a:t>
            </a:r>
            <a:r>
              <a:rPr lang="en-US" altLang="zh-TW" sz="2000" dirty="0"/>
              <a:t>, concepts </a:t>
            </a:r>
            <a:r>
              <a:rPr lang="en-US" altLang="zh-TW" sz="2000" dirty="0" smtClean="0"/>
              <a:t>containing </a:t>
            </a:r>
            <a:r>
              <a:rPr lang="en-US" altLang="zh-TW" sz="2000" dirty="0"/>
              <a:t>terms in S is preferred over those skipped </a:t>
            </a:r>
            <a:r>
              <a:rPr lang="en-US" altLang="zh-TW" sz="2000" dirty="0" smtClean="0"/>
              <a:t>concepts for </a:t>
            </a:r>
            <a:r>
              <a:rPr lang="en-US" altLang="zh-TW" sz="2000" dirty="0"/>
              <a:t>query q.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34" y="2058367"/>
            <a:ext cx="5095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621932" y="2764226"/>
            <a:ext cx="59436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’ = “apple”</a:t>
            </a:r>
          </a:p>
          <a:p>
            <a:r>
              <a:rPr lang="en-US" altLang="zh-TW" dirty="0"/>
              <a:t>q</a:t>
            </a:r>
            <a:r>
              <a:rPr lang="en-US" altLang="zh-TW" dirty="0" smtClean="0"/>
              <a:t> = “apple juice”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 = {juice}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If concepts containing “juice”, </a:t>
            </a:r>
          </a:p>
          <a:p>
            <a:r>
              <a:rPr lang="en-US" altLang="zh-TW" dirty="0" smtClean="0"/>
              <a:t>these concepts are preferred to concepts in skipped snippets.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00228" y="5085184"/>
            <a:ext cx="605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S-C,C-C(D): large proportion, closer to user ‘s information need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5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1944216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RemoveWords</a:t>
            </a:r>
            <a:r>
              <a:rPr lang="en-US" altLang="zh-TW" sz="2400" dirty="0"/>
              <a:t> Strategy: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Assume q’ </a:t>
            </a:r>
            <a:r>
              <a:rPr lang="en-US" altLang="zh-TW" sz="2000" dirty="0"/>
              <a:t>is an </a:t>
            </a:r>
            <a:r>
              <a:rPr lang="en-US" altLang="zh-TW" sz="2000" dirty="0" smtClean="0"/>
              <a:t>earlier query </a:t>
            </a:r>
            <a:r>
              <a:rPr lang="en-US" altLang="zh-TW" sz="2000" dirty="0"/>
              <a:t>of q within a search context. Terms belong to </a:t>
            </a:r>
            <a:r>
              <a:rPr lang="en-US" altLang="zh-TW" sz="2000" dirty="0" smtClean="0"/>
              <a:t>q’/q are </a:t>
            </a:r>
            <a:r>
              <a:rPr lang="en-US" altLang="zh-TW" sz="2000" dirty="0"/>
              <a:t>denoted by the set S. If q results in </a:t>
            </a:r>
            <a:r>
              <a:rPr lang="en-US" altLang="zh-TW" sz="2000" dirty="0" err="1"/>
              <a:t>clickthrough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clicked concepts is </a:t>
            </a:r>
            <a:r>
              <a:rPr lang="en-US" altLang="zh-TW" sz="2000" dirty="0"/>
              <a:t>preferred over those containing terms in S </a:t>
            </a:r>
            <a:r>
              <a:rPr lang="en-US" altLang="zh-TW" sz="2000" dirty="0" smtClean="0"/>
              <a:t>for query </a:t>
            </a:r>
            <a:r>
              <a:rPr lang="en-US" altLang="zh-TW" sz="2000" dirty="0"/>
              <a:t>q.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8" y="1988840"/>
            <a:ext cx="4981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621932" y="2764226"/>
            <a:ext cx="724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’ = “apple computer power”</a:t>
            </a:r>
          </a:p>
          <a:p>
            <a:r>
              <a:rPr lang="en-US" altLang="zh-TW" dirty="0"/>
              <a:t>q</a:t>
            </a:r>
            <a:r>
              <a:rPr lang="en-US" altLang="zh-TW" dirty="0" smtClean="0"/>
              <a:t> = “apple computer”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 = {power}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For q, clicked concepts are preferred to those concepts containing “power”.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00228" y="5085184"/>
            <a:ext cx="511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S-C,C-C(D): large proportion, get general information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9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468760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StripURL</a:t>
            </a:r>
            <a:r>
              <a:rPr lang="en-US" altLang="zh-TW" sz="2400" dirty="0"/>
              <a:t> Strategy: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Assume q’ </a:t>
            </a:r>
            <a:r>
              <a:rPr lang="en-US" altLang="zh-TW" sz="2000" dirty="0"/>
              <a:t>is an earlier </a:t>
            </a:r>
            <a:r>
              <a:rPr lang="en-US" altLang="zh-TW" sz="2000" dirty="0" smtClean="0"/>
              <a:t>query of </a:t>
            </a:r>
            <a:r>
              <a:rPr lang="en-US" altLang="zh-TW" sz="2000" dirty="0"/>
              <a:t>q within a search context. If q is obtained by </a:t>
            </a:r>
            <a:r>
              <a:rPr lang="en-US" altLang="zh-TW" sz="2000" dirty="0" smtClean="0"/>
              <a:t>stripping URL </a:t>
            </a:r>
            <a:r>
              <a:rPr lang="en-US" altLang="zh-TW" sz="2000" dirty="0"/>
              <a:t>from </a:t>
            </a:r>
            <a:r>
              <a:rPr lang="en-US" altLang="zh-TW" sz="2000" dirty="0" smtClean="0"/>
              <a:t>q’, </a:t>
            </a:r>
            <a:r>
              <a:rPr lang="en-US" altLang="zh-TW" sz="2000" dirty="0"/>
              <a:t>snippets whose URLs sharing terms with </a:t>
            </a:r>
            <a:r>
              <a:rPr lang="en-US" altLang="zh-TW" sz="2000" dirty="0" smtClean="0"/>
              <a:t>q are </a:t>
            </a:r>
            <a:r>
              <a:rPr lang="en-US" altLang="zh-TW" sz="2000" dirty="0"/>
              <a:t>preferred by the </a:t>
            </a:r>
            <a:r>
              <a:rPr lang="en-US" altLang="zh-TW" sz="2000" dirty="0" smtClean="0"/>
              <a:t>user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5048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87624" y="2708919"/>
            <a:ext cx="6871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Navigational search</a:t>
            </a:r>
          </a:p>
          <a:p>
            <a:r>
              <a:rPr lang="en-US" altLang="zh-TW" dirty="0" smtClean="0"/>
              <a:t>Capture the use’s preference with respect to URLs rather than concepts</a:t>
            </a:r>
          </a:p>
          <a:p>
            <a:r>
              <a:rPr lang="en-US" altLang="zh-TW" dirty="0" smtClean="0"/>
              <a:t>Promote results whose URLs share terms with the reformulated query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9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Personalized Ranking Function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Suppose we have input preference judgment over </a:t>
            </a:r>
            <a:r>
              <a:rPr lang="en-US" altLang="zh-TW" dirty="0" smtClean="0"/>
              <a:t>concepts c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/>
              <a:t>c</a:t>
            </a:r>
            <a:r>
              <a:rPr lang="en-US" altLang="zh-TW" baseline="-25000" dirty="0" err="1"/>
              <a:t>j</a:t>
            </a:r>
            <a:r>
              <a:rPr lang="en-US" altLang="zh-TW" dirty="0"/>
              <a:t> for a given query q in the following form: c</a:t>
            </a:r>
            <a:r>
              <a:rPr lang="en-US" altLang="zh-TW" baseline="-25000" dirty="0"/>
              <a:t>i</a:t>
            </a:r>
            <a:r>
              <a:rPr lang="en-US" altLang="zh-TW" dirty="0"/>
              <a:t> &gt;</a:t>
            </a:r>
            <a:r>
              <a:rPr lang="en-US" altLang="zh-TW" baseline="-25000" dirty="0"/>
              <a:t>q</a:t>
            </a:r>
            <a:r>
              <a:rPr lang="en-US" altLang="zh-TW" dirty="0"/>
              <a:t>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. We </a:t>
            </a:r>
            <a:r>
              <a:rPr lang="en-US" altLang="zh-TW" dirty="0"/>
              <a:t>write the above preference as a constraint as follows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We first </a:t>
            </a:r>
            <a:r>
              <a:rPr lang="en-US" altLang="zh-TW" dirty="0"/>
              <a:t>build a concept space, which contains </a:t>
            </a:r>
            <a:r>
              <a:rPr lang="en-US" altLang="zh-TW" dirty="0" smtClean="0"/>
              <a:t>concepts </a:t>
            </a:r>
            <a:r>
              <a:rPr lang="en-US" altLang="zh-TW" dirty="0"/>
              <a:t>in the preference judgment as well concepts have </a:t>
            </a:r>
            <a:r>
              <a:rPr lang="en-US" altLang="zh-TW" dirty="0" smtClean="0"/>
              <a:t>semantic </a:t>
            </a:r>
            <a:r>
              <a:rPr lang="en-US" altLang="zh-TW" dirty="0"/>
              <a:t>relation with them in the concept ontology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Then, </a:t>
            </a:r>
            <a:r>
              <a:rPr lang="en-US" altLang="zh-TW" dirty="0" smtClean="0"/>
              <a:t>for each </a:t>
            </a:r>
            <a:r>
              <a:rPr lang="en-US" altLang="zh-TW" dirty="0"/>
              <a:t>c</a:t>
            </a:r>
            <a:r>
              <a:rPr lang="en-US" altLang="zh-TW" baseline="-25000" dirty="0"/>
              <a:t>i</a:t>
            </a:r>
            <a:r>
              <a:rPr lang="en-US" altLang="zh-TW" dirty="0"/>
              <a:t> arising from q, we create a feature vector (q; ci) </a:t>
            </a:r>
            <a:r>
              <a:rPr lang="en-US" altLang="zh-TW" dirty="0" smtClean="0"/>
              <a:t>=(f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,f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,…</a:t>
            </a:r>
            <a:r>
              <a:rPr lang="en-US" altLang="zh-TW" dirty="0" err="1" smtClean="0"/>
              <a:t>f</a:t>
            </a:r>
            <a:r>
              <a:rPr lang="en-US" altLang="zh-TW" baseline="-25000" dirty="0" err="1"/>
              <a:t>n</a:t>
            </a:r>
            <a:r>
              <a:rPr lang="en-US" altLang="zh-TW" dirty="0"/>
              <a:t>) based on all concepts in the concept space.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5" y="4696679"/>
            <a:ext cx="849018" cy="3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27398"/>
            <a:ext cx="51149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75748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642240" y="33265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 :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&gt;C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 C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&gt;C</a:t>
            </a:r>
            <a:r>
              <a:rPr lang="en-US" altLang="zh-TW" baseline="-25000" dirty="0"/>
              <a:t>3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21375" y="67882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&gt;C</a:t>
            </a:r>
            <a:r>
              <a:rPr lang="en-US" altLang="zh-TW" baseline="-25000" dirty="0"/>
              <a:t>5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511133" y="517322"/>
            <a:ext cx="363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Training w (C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C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are important)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671" y="533901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 : {C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,C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,C</a:t>
            </a:r>
            <a:r>
              <a:rPr lang="en-US" altLang="zh-TW" baseline="-25000" dirty="0"/>
              <a:t>6</a:t>
            </a:r>
            <a:r>
              <a:rPr lang="en-US" altLang="zh-TW" dirty="0" smtClean="0"/>
              <a:t>,C</a:t>
            </a:r>
            <a:r>
              <a:rPr lang="en-US" altLang="zh-TW" baseline="-25000" dirty="0"/>
              <a:t>7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3"/>
          </p:cNvCxnSpPr>
          <p:nvPr/>
        </p:nvCxnSpPr>
        <p:spPr>
          <a:xfrm>
            <a:off x="2451321" y="718567"/>
            <a:ext cx="10198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406787" y="413847"/>
            <a:ext cx="1108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personalized</a:t>
            </a:r>
            <a:endParaRPr lang="zh-TW" altLang="en-US" sz="1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21495"/>
              </p:ext>
            </p:extLst>
          </p:nvPr>
        </p:nvGraphicFramePr>
        <p:xfrm>
          <a:off x="75664" y="1153209"/>
          <a:ext cx="8982603" cy="2926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48629"/>
                <a:gridCol w="1176282"/>
                <a:gridCol w="1176282"/>
                <a:gridCol w="1176282"/>
                <a:gridCol w="1176282"/>
                <a:gridCol w="1176282"/>
                <a:gridCol w="1176282"/>
                <a:gridCol w="1176282"/>
              </a:tblGrid>
              <a:tr h="36065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dirty="0" smtClean="0"/>
                        <a:t>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altLang="en-US" sz="1800" b="1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571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Sim</a:t>
                      </a:r>
                      <a:r>
                        <a:rPr lang="en-US" altLang="zh-TW" dirty="0" smtClean="0"/>
                        <a:t>(c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dirty="0" smtClean="0"/>
                        <a:t>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</a:tr>
              <a:tr h="3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(q,c</a:t>
                      </a:r>
                      <a:r>
                        <a:rPr lang="en-US" altLang="zh-TW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31957" y="4375922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R(s</a:t>
            </a:r>
            <a:r>
              <a:rPr lang="en-US" altLang="zh-TW" baseline="-25000" dirty="0"/>
              <a:t>1</a:t>
            </a:r>
            <a:r>
              <a:rPr lang="en-US" altLang="zh-TW" dirty="0"/>
              <a:t>,s</a:t>
            </a:r>
            <a:r>
              <a:rPr lang="en-US" altLang="zh-TW" baseline="-25000" dirty="0"/>
              <a:t>2</a:t>
            </a:r>
            <a:r>
              <a:rPr lang="en-US" altLang="zh-TW" dirty="0"/>
              <a:t>,…</a:t>
            </a:r>
            <a:r>
              <a:rPr lang="en-US" altLang="zh-TW" dirty="0" err="1"/>
              <a:t>s</a:t>
            </a:r>
            <a:r>
              <a:rPr lang="en-US" altLang="zh-TW" baseline="-25000" dirty="0" err="1"/>
              <a:t>n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S</a:t>
            </a:r>
            <a:r>
              <a:rPr lang="en-US" altLang="zh-TW" baseline="-25000" dirty="0" smtClean="0"/>
              <a:t>1 </a:t>
            </a:r>
            <a:r>
              <a:rPr lang="en-US" altLang="zh-TW" dirty="0" smtClean="0"/>
              <a:t>= {c</a:t>
            </a:r>
            <a:r>
              <a:rPr lang="en-US" altLang="zh-TW" b="1" baseline="-25000" dirty="0">
                <a:solidFill>
                  <a:schemeClr val="dk1"/>
                </a:solidFill>
              </a:rPr>
              <a:t>2</a:t>
            </a:r>
            <a:r>
              <a:rPr lang="en-US" altLang="zh-TW" dirty="0" smtClean="0"/>
              <a:t>,c</a:t>
            </a:r>
            <a:r>
              <a:rPr lang="en-US" altLang="zh-TW" b="1" baseline="-25000" dirty="0">
                <a:solidFill>
                  <a:schemeClr val="dk1"/>
                </a:solidFill>
              </a:rPr>
              <a:t>3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31957" y="5213987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P(S</a:t>
            </a:r>
            <a:r>
              <a:rPr lang="en-US" altLang="zh-TW" b="1" baseline="-25000" dirty="0">
                <a:solidFill>
                  <a:schemeClr val="dk1"/>
                </a:solidFill>
              </a:rPr>
              <a:t>1</a:t>
            </a:r>
            <a:r>
              <a:rPr lang="en-US" altLang="zh-TW" dirty="0" smtClean="0"/>
              <a:t>) = w</a:t>
            </a:r>
            <a:r>
              <a:rPr lang="en-US" altLang="zh-TW" b="1" baseline="-25000" dirty="0">
                <a:solidFill>
                  <a:schemeClr val="dk1"/>
                </a:solidFill>
              </a:rPr>
              <a:t>2 </a:t>
            </a:r>
            <a:r>
              <a:rPr lang="en-US" altLang="zh-TW" dirty="0" smtClean="0"/>
              <a:t>* (q,c</a:t>
            </a:r>
            <a:r>
              <a:rPr lang="en-US" altLang="zh-TW" b="1" baseline="-25000" dirty="0">
                <a:solidFill>
                  <a:schemeClr val="dk1"/>
                </a:solidFill>
              </a:rPr>
              <a:t>2</a:t>
            </a:r>
            <a:r>
              <a:rPr lang="en-US" altLang="zh-TW" dirty="0" smtClean="0"/>
              <a:t>) + w</a:t>
            </a:r>
            <a:r>
              <a:rPr lang="en-US" altLang="zh-TW" b="1" baseline="-25000" dirty="0">
                <a:solidFill>
                  <a:schemeClr val="dk1"/>
                </a:solidFill>
              </a:rPr>
              <a:t>3</a:t>
            </a:r>
            <a:r>
              <a:rPr lang="en-US" altLang="zh-TW" dirty="0" smtClean="0"/>
              <a:t> * (q,c</a:t>
            </a:r>
            <a:r>
              <a:rPr lang="en-US" altLang="zh-TW" b="1" baseline="-25000" dirty="0">
                <a:solidFill>
                  <a:schemeClr val="dk1"/>
                </a:solidFill>
              </a:rPr>
              <a:t>3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7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Personalized Ranking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semantic relation between two concepts, </a:t>
            </a:r>
            <a:r>
              <a:rPr lang="en-US" altLang="zh-TW" i="1" dirty="0" err="1" smtClean="0"/>
              <a:t>sim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c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err="1" smtClean="0"/>
              <a:t>,c</a:t>
            </a:r>
            <a:r>
              <a:rPr lang="en-US" altLang="zh-TW" i="1" baseline="-25000" dirty="0" err="1" smtClean="0"/>
              <a:t>k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is </a:t>
            </a:r>
            <a:r>
              <a:rPr lang="en-US" altLang="zh-TW" dirty="0"/>
              <a:t>measured by </a:t>
            </a:r>
            <a:r>
              <a:rPr lang="en-US" altLang="zh-TW" dirty="0" err="1"/>
              <a:t>Pointwise</a:t>
            </a:r>
            <a:r>
              <a:rPr lang="en-US" altLang="zh-TW" dirty="0"/>
              <a:t> Mutual Information (PMI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70828"/>
            <a:ext cx="36861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42228"/>
            <a:ext cx="24479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7" y="4204278"/>
            <a:ext cx="7343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7" y="6093295"/>
            <a:ext cx="5544616" cy="50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Personalized Ranking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Original </a:t>
            </a:r>
            <a:r>
              <a:rPr lang="en-US" altLang="zh-TW" dirty="0"/>
              <a:t>ranking of search results arising </a:t>
            </a:r>
            <a:r>
              <a:rPr lang="en-US" altLang="zh-TW" dirty="0" smtClean="0"/>
              <a:t>from q </a:t>
            </a:r>
            <a:r>
              <a:rPr lang="en-US" altLang="zh-TW" dirty="0"/>
              <a:t>is denoted by </a:t>
            </a:r>
            <a:r>
              <a:rPr lang="en-US" altLang="zh-TW" dirty="0" smtClean="0"/>
              <a:t>R(s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,s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,…</a:t>
            </a:r>
            <a:r>
              <a:rPr lang="en-US" altLang="zh-TW" dirty="0" err="1" smtClean="0"/>
              <a:t>s</a:t>
            </a:r>
            <a:r>
              <a:rPr lang="en-US" altLang="zh-TW" baseline="-25000" dirty="0" err="1"/>
              <a:t>n</a:t>
            </a:r>
            <a:r>
              <a:rPr lang="en-US" altLang="zh-TW" dirty="0"/>
              <a:t>), where </a:t>
            </a:r>
            <a:r>
              <a:rPr lang="en-US" altLang="zh-TW" dirty="0" smtClean="0"/>
              <a:t>snippet notes </a:t>
            </a:r>
            <a:r>
              <a:rPr lang="en-US" altLang="zh-TW" dirty="0"/>
              <a:t>the </a:t>
            </a:r>
            <a:r>
              <a:rPr lang="en-US" altLang="zh-TW" dirty="0" smtClean="0"/>
              <a:t>snippet </a:t>
            </a:r>
            <a:r>
              <a:rPr lang="en-US" altLang="zh-TW" dirty="0"/>
              <a:t>ranked at position </a:t>
            </a:r>
            <a:r>
              <a:rPr lang="en-US" altLang="zh-TW" dirty="0" err="1"/>
              <a:t>i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C</a:t>
            </a:r>
            <a:r>
              <a:rPr lang="en-US" altLang="zh-TW" baseline="-25000" dirty="0" err="1"/>
              <a:t>i</a:t>
            </a:r>
            <a:r>
              <a:rPr lang="en-US" altLang="zh-TW" dirty="0"/>
              <a:t> be the set of </a:t>
            </a:r>
            <a:r>
              <a:rPr lang="en-US" altLang="zh-TW" dirty="0" smtClean="0"/>
              <a:t>concepts extracted from snippet </a:t>
            </a:r>
            <a:r>
              <a:rPr lang="en-US" altLang="zh-TW" dirty="0" err="1" smtClean="0"/>
              <a:t>s</a:t>
            </a:r>
            <a:r>
              <a:rPr lang="en-US" altLang="zh-TW" baseline="-25000" dirty="0" err="1"/>
              <a:t>i</a:t>
            </a:r>
            <a:endParaRPr lang="en-US" altLang="zh-TW" baseline="-250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2819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6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Experiment setup</a:t>
            </a:r>
          </a:p>
          <a:p>
            <a:r>
              <a:rPr lang="en-US" altLang="zh-TW" dirty="0" smtClean="0"/>
              <a:t>Compare the performance of search context algorithm</a:t>
            </a:r>
          </a:p>
          <a:p>
            <a:r>
              <a:rPr lang="en-US" altLang="zh-TW" dirty="0" smtClean="0"/>
              <a:t>Evaluate strategies</a:t>
            </a:r>
          </a:p>
          <a:p>
            <a:pPr lvl="1"/>
            <a:r>
              <a:rPr lang="en-US" altLang="zh-TW" dirty="0" err="1" smtClean="0"/>
              <a:t>Clickthrough</a:t>
            </a:r>
            <a:r>
              <a:rPr lang="en-US" altLang="zh-TW" dirty="0" smtClean="0"/>
              <a:t>-based</a:t>
            </a:r>
          </a:p>
          <a:p>
            <a:pPr lvl="1"/>
            <a:r>
              <a:rPr lang="en-US" altLang="zh-TW" dirty="0" err="1" smtClean="0"/>
              <a:t>Queryreformulation</a:t>
            </a:r>
            <a:r>
              <a:rPr lang="en-US" altLang="zh-TW" dirty="0" smtClean="0"/>
              <a:t>-based</a:t>
            </a:r>
          </a:p>
          <a:p>
            <a:pPr lvl="1"/>
            <a:r>
              <a:rPr lang="en-US" altLang="zh-TW" dirty="0" smtClean="0"/>
              <a:t>Combined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4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Search </a:t>
            </a:r>
            <a:r>
              <a:rPr lang="en-US" altLang="zh-TW" dirty="0"/>
              <a:t>engines have become an indispensable </a:t>
            </a:r>
            <a:r>
              <a:rPr lang="en-US" altLang="zh-TW" dirty="0" smtClean="0"/>
              <a:t>tool </a:t>
            </a:r>
            <a:r>
              <a:rPr lang="en-US" altLang="zh-TW" dirty="0"/>
              <a:t>of people's daily </a:t>
            </a:r>
            <a:r>
              <a:rPr lang="en-US" altLang="zh-TW" dirty="0" smtClean="0"/>
              <a:t>activities</a:t>
            </a:r>
          </a:p>
          <a:p>
            <a:pPr lvl="1"/>
            <a:r>
              <a:rPr lang="en-US" altLang="zh-TW" dirty="0" smtClean="0"/>
              <a:t>search queries are </a:t>
            </a:r>
            <a:r>
              <a:rPr lang="en-US" altLang="zh-TW" dirty="0"/>
              <a:t>typically short and </a:t>
            </a:r>
            <a:r>
              <a:rPr lang="en-US" altLang="zh-TW" dirty="0" smtClean="0"/>
              <a:t>ambiguous</a:t>
            </a:r>
          </a:p>
          <a:p>
            <a:pPr lvl="1"/>
            <a:r>
              <a:rPr lang="en-US" altLang="zh-TW" dirty="0" smtClean="0"/>
              <a:t>limited </a:t>
            </a:r>
            <a:r>
              <a:rPr lang="en-US" altLang="zh-TW" dirty="0"/>
              <a:t>clues to infer a user's true search intents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/>
              <a:t>framework that utilizes search context </a:t>
            </a:r>
            <a:r>
              <a:rPr lang="en-US" altLang="zh-TW" dirty="0" smtClean="0"/>
              <a:t>to personalize </a:t>
            </a:r>
            <a:r>
              <a:rPr lang="en-US" altLang="zh-TW" dirty="0"/>
              <a:t>search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2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 </a:t>
            </a:r>
            <a:r>
              <a:rPr lang="en-US" altLang="zh-TW" dirty="0" smtClean="0"/>
              <a:t>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Experimental data</a:t>
            </a:r>
          </a:p>
          <a:p>
            <a:pPr lvl="1"/>
            <a:r>
              <a:rPr lang="en-US" altLang="zh-TW" dirty="0" smtClean="0"/>
              <a:t>AOL search query log</a:t>
            </a:r>
          </a:p>
          <a:p>
            <a:pPr lvl="1"/>
            <a:r>
              <a:rPr lang="en-US" altLang="zh-TW" dirty="0" smtClean="0"/>
              <a:t>Each record contains:</a:t>
            </a:r>
          </a:p>
          <a:p>
            <a:pPr lvl="2"/>
            <a:r>
              <a:rPr lang="en-US" altLang="zh-TW" dirty="0" smtClean="0"/>
              <a:t>User ID</a:t>
            </a:r>
          </a:p>
          <a:p>
            <a:pPr lvl="2"/>
            <a:r>
              <a:rPr lang="en-US" altLang="zh-TW" dirty="0" smtClean="0"/>
              <a:t>Query</a:t>
            </a:r>
          </a:p>
          <a:p>
            <a:pPr lvl="2"/>
            <a:r>
              <a:rPr lang="en-US" altLang="zh-TW" dirty="0" smtClean="0"/>
              <a:t>Timestamp</a:t>
            </a:r>
          </a:p>
          <a:p>
            <a:pPr lvl="2"/>
            <a:r>
              <a:rPr lang="en-US" altLang="zh-TW" dirty="0" smtClean="0"/>
              <a:t>URL that user clicked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449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3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Compare the performance of search context </a:t>
            </a:r>
            <a:r>
              <a:rPr lang="en-US" altLang="zh-TW" sz="2800" dirty="0" smtClean="0"/>
              <a:t>algorithm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The users were asked to </a:t>
            </a:r>
            <a:r>
              <a:rPr lang="en-US" altLang="zh-TW" dirty="0" smtClean="0"/>
              <a:t>perform relevance </a:t>
            </a:r>
            <a:r>
              <a:rPr lang="en-US" altLang="zh-TW" dirty="0"/>
              <a:t>judgment on the top 100 results for each query </a:t>
            </a:r>
            <a:r>
              <a:rPr lang="en-US" altLang="zh-TW" dirty="0" smtClean="0"/>
              <a:t>by filling </a:t>
            </a:r>
            <a:r>
              <a:rPr lang="en-US" altLang="zh-TW" dirty="0"/>
              <a:t>in a score for each search result to </a:t>
            </a:r>
            <a:r>
              <a:rPr lang="en-US" altLang="zh-TW" dirty="0" smtClean="0"/>
              <a:t>reflect </a:t>
            </a:r>
            <a:r>
              <a:rPr lang="en-US" altLang="zh-TW" dirty="0"/>
              <a:t>the </a:t>
            </a:r>
            <a:r>
              <a:rPr lang="en-US" altLang="zh-TW" dirty="0" smtClean="0"/>
              <a:t>relevance of </a:t>
            </a:r>
            <a:r>
              <a:rPr lang="en-US" altLang="zh-TW" dirty="0"/>
              <a:t>the search result to the query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efine </a:t>
            </a:r>
            <a:r>
              <a:rPr lang="en-US" altLang="zh-TW" dirty="0"/>
              <a:t>three level </a:t>
            </a:r>
            <a:r>
              <a:rPr lang="en-US" altLang="zh-TW" dirty="0" smtClean="0"/>
              <a:t>of relevancy</a:t>
            </a:r>
          </a:p>
          <a:p>
            <a:pPr lvl="1"/>
            <a:r>
              <a:rPr lang="en-US" altLang="zh-TW" dirty="0" smtClean="0"/>
              <a:t>Good : </a:t>
            </a:r>
            <a:r>
              <a:rPr lang="en-US" altLang="zh-TW" dirty="0"/>
              <a:t>relevant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Fair : Unlabeled</a:t>
            </a:r>
          </a:p>
          <a:p>
            <a:pPr lvl="1"/>
            <a:r>
              <a:rPr lang="en-US" altLang="zh-TW" dirty="0" smtClean="0"/>
              <a:t>Poor : irrelevant</a:t>
            </a:r>
          </a:p>
          <a:p>
            <a:r>
              <a:rPr lang="en-US" altLang="zh-TW" dirty="0" smtClean="0"/>
              <a:t>Documents </a:t>
            </a:r>
            <a:r>
              <a:rPr lang="en-US" altLang="zh-TW" dirty="0"/>
              <a:t>rated as </a:t>
            </a:r>
            <a:r>
              <a:rPr lang="en-US" altLang="zh-TW" dirty="0" smtClean="0"/>
              <a:t>“Good” </a:t>
            </a:r>
            <a:r>
              <a:rPr lang="en-US" altLang="zh-TW" dirty="0"/>
              <a:t>are used </a:t>
            </a:r>
            <a:r>
              <a:rPr lang="en-US" altLang="zh-TW" dirty="0" smtClean="0"/>
              <a:t>to compute </a:t>
            </a:r>
            <a:r>
              <a:rPr lang="en-US" altLang="zh-TW" dirty="0"/>
              <a:t>the Top-N precisions for </a:t>
            </a:r>
            <a:r>
              <a:rPr lang="en-US" altLang="zh-TW" dirty="0" smtClean="0"/>
              <a:t>different </a:t>
            </a:r>
            <a:r>
              <a:rPr lang="en-US" altLang="zh-TW" dirty="0"/>
              <a:t>methods.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Compare the performance of search context algorithm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92688" cy="495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33767" y="6237312"/>
            <a:ext cx="347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25~30 </a:t>
            </a:r>
            <a:r>
              <a:rPr lang="en-US" altLang="zh-TW" dirty="0" err="1" smtClean="0"/>
              <a:t>mins</a:t>
            </a:r>
            <a:r>
              <a:rPr lang="en-US" altLang="zh-TW" dirty="0" smtClean="0"/>
              <a:t>, the highest F-measure</a:t>
            </a:r>
          </a:p>
          <a:p>
            <a:r>
              <a:rPr lang="en-US" altLang="zh-TW" dirty="0" smtClean="0"/>
              <a:t>Default temporal cutoff 30min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3356992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1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Compare the performance of search context algorithm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54055" cy="500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635895" y="6268670"/>
            <a:ext cx="20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default value = </a:t>
            </a:r>
            <a:r>
              <a:rPr lang="en-US" altLang="zh-TW" dirty="0"/>
              <a:t>0.75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3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34669" cy="19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0521" y="3393165"/>
            <a:ext cx="88705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Temporal Cutoff : low precision, high recall. Put relevant and irrelevant queries together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Single Reformulation :</a:t>
            </a:r>
            <a:r>
              <a:rPr lang="zh-TW" altLang="en-US" dirty="0" smtClean="0"/>
              <a:t> </a:t>
            </a:r>
            <a:r>
              <a:rPr lang="en-US" altLang="zh-TW" dirty="0" smtClean="0"/>
              <a:t>high precision, low recall. Based on query reformulation, but too strict</a:t>
            </a:r>
          </a:p>
          <a:p>
            <a:endParaRPr lang="en-US" altLang="zh-TW" dirty="0"/>
          </a:p>
          <a:p>
            <a:r>
              <a:rPr lang="en-US" altLang="zh-TW" dirty="0" smtClean="0"/>
              <a:t>New Reformulation : good precision, good recall. Multiple reformulation</a:t>
            </a:r>
          </a:p>
          <a:p>
            <a:endParaRPr lang="en-US" altLang="zh-TW" dirty="0"/>
          </a:p>
          <a:p>
            <a:r>
              <a:rPr lang="en-US" altLang="zh-TW" dirty="0" smtClean="0"/>
              <a:t>SERPs : high precision, low recall. </a:t>
            </a:r>
          </a:p>
          <a:p>
            <a:endParaRPr lang="en-US" altLang="zh-TW" dirty="0"/>
          </a:p>
          <a:p>
            <a:r>
              <a:rPr lang="en-US" altLang="zh-TW" dirty="0" smtClean="0"/>
              <a:t>SERPs and New Reformulation : boost the low recall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756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Personalization with </a:t>
            </a:r>
            <a:r>
              <a:rPr lang="en-US" altLang="zh-TW" sz="3200" dirty="0" err="1" smtClean="0"/>
              <a:t>Clickthrough</a:t>
            </a:r>
            <a:r>
              <a:rPr lang="en-US" altLang="zh-TW" sz="3200" dirty="0" smtClean="0"/>
              <a:t> strategies</a:t>
            </a: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9564" y="1340768"/>
            <a:ext cx="380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dirty="0" err="1"/>
              <a:t>Joachims</a:t>
            </a:r>
            <a:r>
              <a:rPr lang="en-US" altLang="zh-TW" dirty="0"/>
              <a:t>-C -&gt; 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Skip Above </a:t>
            </a:r>
          </a:p>
        </p:txBody>
      </p:sp>
      <p:sp>
        <p:nvSpPr>
          <p:cNvPr id="6" name="矩形 5"/>
          <p:cNvSpPr/>
          <p:nvPr/>
        </p:nvSpPr>
        <p:spPr>
          <a:xfrm>
            <a:off x="459564" y="171010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 err="1"/>
              <a:t>mJoachims</a:t>
            </a:r>
            <a:r>
              <a:rPr lang="en-US" altLang="zh-TW" dirty="0"/>
              <a:t>-C -&gt; 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Skip Above </a:t>
            </a:r>
            <a:r>
              <a:rPr lang="en-US" altLang="zh-TW" dirty="0" smtClean="0"/>
              <a:t>+ Click </a:t>
            </a:r>
            <a:r>
              <a:rPr lang="en-US" altLang="zh-TW" dirty="0"/>
              <a:t>&gt;</a:t>
            </a:r>
            <a:r>
              <a:rPr lang="en-US" altLang="zh-TW" baseline="-25000" dirty="0"/>
              <a:t>q</a:t>
            </a:r>
            <a:r>
              <a:rPr lang="en-US" altLang="zh-TW" dirty="0"/>
              <a:t> No-Click Next</a:t>
            </a:r>
          </a:p>
        </p:txBody>
      </p:sp>
      <p:sp>
        <p:nvSpPr>
          <p:cNvPr id="8" name="矩形 7"/>
          <p:cNvSpPr/>
          <p:nvPr/>
        </p:nvSpPr>
        <p:spPr>
          <a:xfrm>
            <a:off x="459564" y="2102768"/>
            <a:ext cx="868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 err="1" smtClean="0"/>
              <a:t>Clickthrough</a:t>
            </a:r>
            <a:r>
              <a:rPr lang="en-US" altLang="zh-TW" dirty="0" smtClean="0"/>
              <a:t> </a:t>
            </a:r>
            <a:r>
              <a:rPr lang="en-US" altLang="zh-TW" dirty="0"/>
              <a:t>-&gt; Click &gt;</a:t>
            </a:r>
            <a:r>
              <a:rPr lang="en-US" altLang="zh-TW" baseline="-25000" dirty="0"/>
              <a:t>q</a:t>
            </a:r>
            <a:r>
              <a:rPr lang="en-US" altLang="zh-TW" dirty="0"/>
              <a:t> Skip Above </a:t>
            </a:r>
            <a:r>
              <a:rPr lang="en-US" altLang="zh-TW" dirty="0" smtClean="0"/>
              <a:t>+ Click </a:t>
            </a:r>
            <a:r>
              <a:rPr lang="en-US" altLang="zh-TW" dirty="0"/>
              <a:t>&gt;</a:t>
            </a:r>
            <a:r>
              <a:rPr lang="en-US" altLang="zh-TW" baseline="-25000" dirty="0"/>
              <a:t>q</a:t>
            </a:r>
            <a:r>
              <a:rPr lang="en-US" altLang="zh-TW" dirty="0"/>
              <a:t> No-Click </a:t>
            </a:r>
            <a:r>
              <a:rPr lang="en-US" altLang="zh-TW" dirty="0" smtClean="0"/>
              <a:t>Next + Click </a:t>
            </a:r>
            <a:r>
              <a:rPr lang="en-US" altLang="zh-TW" dirty="0"/>
              <a:t>&gt;</a:t>
            </a:r>
            <a:r>
              <a:rPr lang="en-US" altLang="zh-TW" baseline="-25000" dirty="0"/>
              <a:t>q’</a:t>
            </a:r>
            <a:r>
              <a:rPr lang="en-US" altLang="zh-TW" dirty="0"/>
              <a:t> No-Click </a:t>
            </a:r>
            <a:r>
              <a:rPr lang="en-US" altLang="zh-TW" dirty="0" smtClean="0"/>
              <a:t>Earlier 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67" y="2445068"/>
            <a:ext cx="5617237" cy="43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Personalization with </a:t>
            </a:r>
            <a:r>
              <a:rPr lang="en-US" altLang="zh-TW" sz="3200" dirty="0" smtClean="0"/>
              <a:t>Reformulation </a:t>
            </a:r>
            <a:r>
              <a:rPr lang="en-US" altLang="zh-TW" sz="3200" dirty="0"/>
              <a:t>strategies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" y="1340768"/>
            <a:ext cx="9116047" cy="48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Using </a:t>
            </a:r>
            <a:r>
              <a:rPr lang="en-US" altLang="zh-TW" dirty="0"/>
              <a:t>search </a:t>
            </a:r>
            <a:r>
              <a:rPr lang="en-US" altLang="zh-TW" dirty="0" smtClean="0"/>
              <a:t>contexts </a:t>
            </a:r>
            <a:r>
              <a:rPr lang="en-US" altLang="zh-TW" dirty="0"/>
              <a:t>to facilitate concept-based search personalization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Introduce </a:t>
            </a:r>
            <a:r>
              <a:rPr lang="en-US" altLang="zh-TW" dirty="0"/>
              <a:t>a new method that discovers search contexts </a:t>
            </a:r>
            <a:r>
              <a:rPr lang="en-US" altLang="zh-TW" dirty="0" smtClean="0"/>
              <a:t>from raw </a:t>
            </a:r>
            <a:r>
              <a:rPr lang="en-US" altLang="zh-TW" dirty="0"/>
              <a:t>search query </a:t>
            </a:r>
            <a:r>
              <a:rPr lang="en-US" altLang="zh-TW" dirty="0" smtClean="0"/>
              <a:t>log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method captures </a:t>
            </a:r>
            <a:r>
              <a:rPr lang="en-US" altLang="zh-TW" dirty="0" smtClean="0"/>
              <a:t>comprehensive information </a:t>
            </a:r>
            <a:r>
              <a:rPr lang="en-US" altLang="zh-TW" dirty="0"/>
              <a:t>through one-pass of the query log and has </a:t>
            </a:r>
            <a:r>
              <a:rPr lang="en-US" altLang="zh-TW" dirty="0" smtClean="0"/>
              <a:t>good performance </a:t>
            </a:r>
            <a:r>
              <a:rPr lang="en-US" altLang="zh-TW" dirty="0"/>
              <a:t>in keeping context coherency and integrity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proposed </a:t>
            </a:r>
            <a:r>
              <a:rPr lang="en-US" altLang="zh-TW" dirty="0" smtClean="0"/>
              <a:t>strategies is </a:t>
            </a:r>
            <a:r>
              <a:rPr lang="en-US" altLang="zh-TW" dirty="0"/>
              <a:t>able to capture the user's preference with higher </a:t>
            </a:r>
            <a:r>
              <a:rPr lang="en-US" altLang="zh-TW" dirty="0" smtClean="0"/>
              <a:t>accuracy </a:t>
            </a:r>
            <a:r>
              <a:rPr lang="en-US" altLang="zh-TW" dirty="0"/>
              <a:t>than existing </a:t>
            </a:r>
            <a:r>
              <a:rPr lang="en-US" altLang="zh-TW" dirty="0" smtClean="0"/>
              <a:t>approaches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1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9133656" cy="647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3356992"/>
            <a:ext cx="223224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Concept </a:t>
            </a:r>
            <a:r>
              <a:rPr lang="en-US" altLang="zh-TW" dirty="0" smtClean="0"/>
              <a:t>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term/phrase c appears frequently in </a:t>
            </a:r>
            <a:r>
              <a:rPr lang="en-US" altLang="zh-TW" dirty="0" smtClean="0"/>
              <a:t>the web-snippets arising </a:t>
            </a:r>
            <a:r>
              <a:rPr lang="en-US" altLang="zh-TW" dirty="0"/>
              <a:t>from a query q, then c </a:t>
            </a:r>
            <a:r>
              <a:rPr lang="en-US" altLang="zh-TW" dirty="0" smtClean="0"/>
              <a:t>represents an </a:t>
            </a:r>
            <a:r>
              <a:rPr lang="en-US" altLang="zh-TW" dirty="0"/>
              <a:t>important concept related to </a:t>
            </a:r>
            <a:r>
              <a:rPr lang="en-US" altLang="zh-TW" dirty="0" smtClean="0"/>
              <a:t>q</a:t>
            </a:r>
          </a:p>
          <a:p>
            <a:r>
              <a:rPr lang="en-US" altLang="zh-TW" dirty="0"/>
              <a:t>E</a:t>
            </a:r>
            <a:r>
              <a:rPr lang="en-US" altLang="zh-TW" dirty="0" smtClean="0"/>
              <a:t>xtracts </a:t>
            </a:r>
            <a:r>
              <a:rPr lang="en-US" altLang="zh-TW" dirty="0"/>
              <a:t>all the terms and </a:t>
            </a:r>
            <a:r>
              <a:rPr lang="en-US" altLang="zh-TW" dirty="0" smtClean="0"/>
              <a:t>phrases from </a:t>
            </a:r>
            <a:r>
              <a:rPr lang="en-US" altLang="zh-TW" dirty="0"/>
              <a:t>the web-snippets arising from q and denote a </a:t>
            </a:r>
            <a:r>
              <a:rPr lang="en-US" altLang="zh-TW" dirty="0" smtClean="0"/>
              <a:t>term </a:t>
            </a:r>
            <a:r>
              <a:rPr lang="fr-FR" altLang="zh-TW" dirty="0" smtClean="0"/>
              <a:t>or </a:t>
            </a:r>
            <a:r>
              <a:rPr lang="fr-FR" altLang="zh-TW" dirty="0"/>
              <a:t>a phrase as </a:t>
            </a:r>
            <a:r>
              <a:rPr lang="fr-FR" altLang="zh-TW" dirty="0" smtClean="0"/>
              <a:t>c</a:t>
            </a:r>
            <a:r>
              <a:rPr lang="fr-FR" altLang="zh-TW" baseline="-25000" dirty="0" smtClean="0"/>
              <a:t>i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 flipH="1">
            <a:off x="883769" y="4805459"/>
            <a:ext cx="75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“web-snippet” denotes the title, summary and URL of </a:t>
            </a:r>
            <a:r>
              <a:rPr lang="en-US" altLang="zh-TW" dirty="0" smtClean="0"/>
              <a:t>a Web </a:t>
            </a:r>
            <a:r>
              <a:rPr lang="en-US" altLang="zh-TW" dirty="0"/>
              <a:t>page returned by search engines.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Extraction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4" y="1513384"/>
            <a:ext cx="35705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0748"/>
            <a:ext cx="5360600" cy="14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95313" y="2666087"/>
            <a:ext cx="12241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Search engine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>
            <a:stCxn id="3" idx="3"/>
            <a:endCxn id="10" idx="1"/>
          </p:cNvCxnSpPr>
          <p:nvPr/>
        </p:nvCxnSpPr>
        <p:spPr>
          <a:xfrm flipV="1">
            <a:off x="2019449" y="3046305"/>
            <a:ext cx="1475904" cy="15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495353" y="2861639"/>
            <a:ext cx="117570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N snippets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5313" y="3660850"/>
            <a:ext cx="2852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Example:</a:t>
            </a:r>
          </a:p>
          <a:p>
            <a:r>
              <a:rPr lang="en-US" altLang="zh-TW" dirty="0" smtClean="0"/>
              <a:t>Query = “cloud computing”</a:t>
            </a:r>
          </a:p>
          <a:p>
            <a:r>
              <a:rPr lang="en-US" altLang="zh-TW" dirty="0" smtClean="0"/>
              <a:t>1000 snippets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= “service”</a:t>
            </a:r>
          </a:p>
          <a:p>
            <a:r>
              <a:rPr lang="en-US" altLang="zh-TW" dirty="0" smtClean="0"/>
              <a:t>C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 = “community cloud”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7 snippets contains </a:t>
            </a:r>
            <a:r>
              <a:rPr lang="en-US" altLang="zh-TW" dirty="0"/>
              <a:t>C</a:t>
            </a:r>
            <a:r>
              <a:rPr lang="en-US" altLang="zh-TW" baseline="-25000" dirty="0"/>
              <a:t>1</a:t>
            </a:r>
          </a:p>
          <a:p>
            <a:r>
              <a:rPr lang="en-US" altLang="zh-TW" dirty="0" smtClean="0"/>
              <a:t>5 snippets contains C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47685" y="467389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Support(C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7/1000  *  </a:t>
            </a:r>
            <a:r>
              <a:rPr lang="en-US" altLang="zh-TW" dirty="0" smtClean="0"/>
              <a:t>1 </a:t>
            </a:r>
            <a:r>
              <a:rPr lang="en-US" altLang="zh-TW" dirty="0" smtClean="0"/>
              <a:t>= 0.049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647685" y="5043230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Support(C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= 5/1000  *  </a:t>
            </a:r>
            <a:r>
              <a:rPr lang="en-US" altLang="zh-TW" dirty="0" smtClean="0"/>
              <a:t>2 </a:t>
            </a:r>
            <a:r>
              <a:rPr lang="en-US" altLang="zh-TW" dirty="0" smtClean="0"/>
              <a:t>= 0.07</a:t>
            </a:r>
          </a:p>
        </p:txBody>
      </p:sp>
      <p:sp>
        <p:nvSpPr>
          <p:cNvPr id="17" name="矩形 16"/>
          <p:cNvSpPr/>
          <p:nvPr/>
        </p:nvSpPr>
        <p:spPr>
          <a:xfrm>
            <a:off x="7608125" y="487002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Ɵ = 0.03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5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9133656" cy="647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3779912" y="4797152"/>
            <a:ext cx="223224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Search Context </a:t>
            </a:r>
            <a:r>
              <a:rPr lang="en-US" altLang="zh-TW" dirty="0" smtClean="0"/>
              <a:t>Discovery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Temporal Cutoff</a:t>
            </a:r>
          </a:p>
          <a:p>
            <a:r>
              <a:rPr lang="en-US" altLang="zh-TW" dirty="0"/>
              <a:t>Query relevance</a:t>
            </a:r>
          </a:p>
          <a:p>
            <a:r>
              <a:rPr lang="en-US" altLang="zh-TW" dirty="0"/>
              <a:t>SERPs Similarity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>
                <a:latin typeface="+mj-lt"/>
              </a:rPr>
              <a:t>Temporal Cutoff</a:t>
            </a:r>
            <a:endParaRPr lang="zh-TW" altLang="en-US" sz="28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Temporal </a:t>
            </a:r>
            <a:r>
              <a:rPr lang="en-US" altLang="zh-TW" dirty="0" smtClean="0"/>
              <a:t>cutoffs </a:t>
            </a:r>
            <a:r>
              <a:rPr lang="en-US" altLang="zh-TW" dirty="0"/>
              <a:t>ranging from 5 minutes to 30 </a:t>
            </a:r>
            <a:r>
              <a:rPr lang="en-US" altLang="zh-TW" dirty="0" smtClean="0"/>
              <a:t>minutes </a:t>
            </a:r>
            <a:r>
              <a:rPr lang="en-US" altLang="zh-TW" dirty="0"/>
              <a:t>are frequently used to identify session boundaries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30 minutes cutoffs </a:t>
            </a:r>
            <a:r>
              <a:rPr lang="en-US" altLang="zh-TW" dirty="0"/>
              <a:t>achieves fairly good performance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26174</TotalTime>
  <Words>1916</Words>
  <Application>Microsoft Office PowerPoint</Application>
  <PresentationFormat>如螢幕大小 (4:3)</PresentationFormat>
  <Paragraphs>331</Paragraphs>
  <Slides>37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PowerPoint 簡報</vt:lpstr>
      <vt:lpstr>Outline</vt:lpstr>
      <vt:lpstr>Introduction</vt:lpstr>
      <vt:lpstr>PowerPoint 簡報</vt:lpstr>
      <vt:lpstr>Concept Extraction</vt:lpstr>
      <vt:lpstr>Concept Extraction</vt:lpstr>
      <vt:lpstr>PowerPoint 簡報</vt:lpstr>
      <vt:lpstr>Search Context Discovery</vt:lpstr>
      <vt:lpstr>Temporal Cutoff</vt:lpstr>
      <vt:lpstr>Query relevance</vt:lpstr>
      <vt:lpstr>Query relevance</vt:lpstr>
      <vt:lpstr>PowerPoint 簡報</vt:lpstr>
      <vt:lpstr>SERPs Similarity</vt:lpstr>
      <vt:lpstr>Search Context Discovery</vt:lpstr>
      <vt:lpstr>Concept Preference Derivation</vt:lpstr>
      <vt:lpstr>Concept Preference Derivation</vt:lpstr>
      <vt:lpstr>PowerPoint 簡報</vt:lpstr>
      <vt:lpstr>Concept Preference Derivation</vt:lpstr>
      <vt:lpstr>Concept Preference Derivation</vt:lpstr>
      <vt:lpstr>PowerPoint 簡報</vt:lpstr>
      <vt:lpstr>PowerPoint 簡報</vt:lpstr>
      <vt:lpstr>PowerPoint 簡報</vt:lpstr>
      <vt:lpstr>PowerPoint 簡報</vt:lpstr>
      <vt:lpstr>PowerPoint 簡報</vt:lpstr>
      <vt:lpstr>Personalized Ranking Function</vt:lpstr>
      <vt:lpstr>PowerPoint 簡報</vt:lpstr>
      <vt:lpstr>Personalized Ranking Function</vt:lpstr>
      <vt:lpstr>Personalized Ranking Function</vt:lpstr>
      <vt:lpstr>Experiment</vt:lpstr>
      <vt:lpstr>Experiment setup</vt:lpstr>
      <vt:lpstr>Compare the performance of search context algorithm</vt:lpstr>
      <vt:lpstr>Compare the performance of search context algorithm</vt:lpstr>
      <vt:lpstr>Compare the performance of search context algorithm</vt:lpstr>
      <vt:lpstr>PowerPoint 簡報</vt:lpstr>
      <vt:lpstr>Personalization with Clickthrough strategies</vt:lpstr>
      <vt:lpstr>Personalization with Reformulation strategies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Maktub</cp:lastModifiedBy>
  <cp:revision>895</cp:revision>
  <cp:lastPrinted>2011-10-23T08:13:37Z</cp:lastPrinted>
  <dcterms:modified xsi:type="dcterms:W3CDTF">2012-02-10T06:58:57Z</dcterms:modified>
</cp:coreProperties>
</file>